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68"/>
  </p:notesMasterIdLst>
  <p:sldIdLst>
    <p:sldId id="805" r:id="rId2"/>
    <p:sldId id="806" r:id="rId3"/>
    <p:sldId id="816" r:id="rId4"/>
    <p:sldId id="858" r:id="rId5"/>
    <p:sldId id="859" r:id="rId6"/>
    <p:sldId id="825" r:id="rId7"/>
    <p:sldId id="826" r:id="rId8"/>
    <p:sldId id="857" r:id="rId9"/>
    <p:sldId id="817" r:id="rId10"/>
    <p:sldId id="818" r:id="rId11"/>
    <p:sldId id="819" r:id="rId12"/>
    <p:sldId id="820" r:id="rId13"/>
    <p:sldId id="821" r:id="rId14"/>
    <p:sldId id="822" r:id="rId15"/>
    <p:sldId id="833" r:id="rId16"/>
    <p:sldId id="868" r:id="rId17"/>
    <p:sldId id="834" r:id="rId18"/>
    <p:sldId id="835" r:id="rId19"/>
    <p:sldId id="836" r:id="rId20"/>
    <p:sldId id="837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10" r:id="rId29"/>
    <p:sldId id="265" r:id="rId30"/>
    <p:sldId id="277" r:id="rId31"/>
    <p:sldId id="282" r:id="rId32"/>
    <p:sldId id="279" r:id="rId33"/>
    <p:sldId id="283" r:id="rId34"/>
    <p:sldId id="280" r:id="rId35"/>
    <p:sldId id="284" r:id="rId36"/>
    <p:sldId id="281" r:id="rId37"/>
    <p:sldId id="285" r:id="rId38"/>
    <p:sldId id="308" r:id="rId39"/>
    <p:sldId id="781" r:id="rId40"/>
    <p:sldId id="276" r:id="rId41"/>
    <p:sldId id="312" r:id="rId42"/>
    <p:sldId id="313" r:id="rId43"/>
    <p:sldId id="314" r:id="rId44"/>
    <p:sldId id="847" r:id="rId45"/>
    <p:sldId id="317" r:id="rId46"/>
    <p:sldId id="318" r:id="rId47"/>
    <p:sldId id="854" r:id="rId48"/>
    <p:sldId id="851" r:id="rId49"/>
    <p:sldId id="852" r:id="rId50"/>
    <p:sldId id="853" r:id="rId51"/>
    <p:sldId id="845" r:id="rId52"/>
    <p:sldId id="846" r:id="rId53"/>
    <p:sldId id="849" r:id="rId54"/>
    <p:sldId id="856" r:id="rId55"/>
    <p:sldId id="855" r:id="rId56"/>
    <p:sldId id="850" r:id="rId57"/>
    <p:sldId id="813" r:id="rId58"/>
    <p:sldId id="812" r:id="rId59"/>
    <p:sldId id="860" r:id="rId60"/>
    <p:sldId id="861" r:id="rId61"/>
    <p:sldId id="862" r:id="rId62"/>
    <p:sldId id="863" r:id="rId63"/>
    <p:sldId id="864" r:id="rId64"/>
    <p:sldId id="865" r:id="rId65"/>
    <p:sldId id="866" r:id="rId66"/>
    <p:sldId id="867" r:id="rId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3AD"/>
    <a:srgbClr val="EC1164"/>
    <a:srgbClr val="1A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834" autoAdjust="0"/>
    <p:restoredTop sz="92026" autoAdjust="0"/>
  </p:normalViewPr>
  <p:slideViewPr>
    <p:cSldViewPr snapToGrid="0">
      <p:cViewPr varScale="1">
        <p:scale>
          <a:sx n="103" d="100"/>
          <a:sy n="103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3E8C-F892-4084-B8DB-C2A70542D1A9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B04F-7FFE-40CC-BCE1-84915818F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pace.com/bardirearduino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rallax.com/tabid/295/Default.aspx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Planilha de conversão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45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9666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45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119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930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10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89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722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273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689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541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“numero” vai ser a variável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02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476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84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9118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779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4172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399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714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14 pinos digitais de I/O (pinos de 0-13) Podem ser programados como entrada ou saída de acordo com o que for especificado no sketch. • 6 pinos de entrada analógica (pinos 0-5) Recebem leituras de tensão de um sensor e as convertem em um numero entre 0 e 1023. • 6 pinos de saída analógica (pinos 3,5,6,9,10 e 11) Na verdade são seis pinos digitais reprogramados para serem usados como saídas analógicas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592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pitoresca cidade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fica no rio Dora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Baltea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norte da Itália, é famosa por seus reis defraudados. Em 1002, o rei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tornou-se o governante do país, apenas para ser destronado pelo rei Henrique II, da Alemanha, dois anos depois. Hoje, 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Re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pub em uma rua de paralelepípedos da cidade, homenageia sua memória, e é aí que um improvável novo rei nasceu.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muitos de seus colegas,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baseou no 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BASIC </a:t>
            </a:r>
            <a:r>
              <a:rPr lang="pt-B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criado pela empresa californiana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Parallax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os engenheiros usavam há cerca de uma década. Codificado com a linguagem de programação BASIC,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como uma pequena placa de circuito organizada, reunindo os fundamentos de uma fonte de alimentação,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memória e portas de entrada / saída para conectar hardware. Mas o BASIC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teve dois problemas,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descobriu: não tinha poder computacional suficiente para alguns dos projetos que seus alunos tinham em mente, e também era um pouco caro demais - uma placa e peças básicas poderiam custar cerca de US $ 100. Ele também precisava de algo que pudesse ser executado em computadores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dia 28 de Julho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anunciado um novo CEO da empresa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agora adquirida pela empresa BCMI. O novo CEO, Fabio Violante vai substituir Federico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até então. Para quem acompanhou,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passou por uma briga judicial, que culminou na criação de duas empresas diferentes e até a criação de uma marca exclusiva para o mercado americano,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Genuino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Mas agora tudo parece ter voltado a normalidade. A comunidade agradece.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9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Flash </a:t>
            </a:r>
            <a:r>
              <a:rPr lang="pt-BR" dirty="0">
                <a:sym typeface="Wingdings" pitchFamily="2" charset="2"/>
              </a:rPr>
              <a:t> armazena o firmware; “programa que não altera”</a:t>
            </a:r>
          </a:p>
          <a:p>
            <a:r>
              <a:rPr lang="pt-BR" dirty="0"/>
              <a:t>SRAM</a:t>
            </a:r>
            <a:r>
              <a:rPr lang="pt-BR" baseline="0" dirty="0"/>
              <a:t> </a:t>
            </a:r>
            <a:r>
              <a:rPr lang="pt-BR" baseline="0" dirty="0">
                <a:sym typeface="Wingdings" pitchFamily="2" charset="2"/>
              </a:rPr>
              <a:t> dados do programa, durante execução, ex. resultado de conta, estado de pino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não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volatil</a:t>
            </a:r>
            <a:endParaRPr lang="pt-B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 LEONARDO – 12 canais analógicos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4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a. Conecte o pino GND do </a:t>
            </a:r>
            <a:r>
              <a:rPr lang="pt-BR" dirty="0" err="1"/>
              <a:t>Arduino</a:t>
            </a:r>
            <a:r>
              <a:rPr lang="pt-BR" dirty="0"/>
              <a:t> à linha de alimentação negativa (preta ou azul) da </a:t>
            </a:r>
            <a:r>
              <a:rPr lang="pt-BR" dirty="0" err="1"/>
              <a:t>protoboard</a:t>
            </a:r>
            <a:r>
              <a:rPr lang="pt-BR" dirty="0"/>
              <a:t>. b. Coloque o resistor de 220 ohms (ou 330 ohms) entre a linha de alimentação negativa e qualquer outra linha da </a:t>
            </a:r>
            <a:r>
              <a:rPr lang="pt-BR" dirty="0" err="1"/>
              <a:t>protoboard</a:t>
            </a:r>
            <a:r>
              <a:rPr lang="pt-BR" dirty="0"/>
              <a:t>. c. Coloque o LED com o Cátodo (lado chanfrado) conectado ao resistor. d. Conecte o Ânodo do LED ao pino 13 do </a:t>
            </a:r>
            <a:r>
              <a:rPr lang="pt-BR" dirty="0" err="1"/>
              <a:t>Arduino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0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14507-8164-4781-B346-57BAD073BFD0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06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B3A86944-2876-C3C2-D998-B895273D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00" y="292781"/>
            <a:ext cx="11588600" cy="6272437"/>
          </a:xfrm>
          <a:prstGeom prst="rect">
            <a:avLst/>
          </a:prstGeom>
        </p:spPr>
      </p:pic>
      <p:pic>
        <p:nvPicPr>
          <p:cNvPr id="3" name="Imagem 1">
            <a:extLst>
              <a:ext uri="{FF2B5EF4-FFF2-40B4-BE49-F238E27FC236}">
                <a16:creationId xmlns:a16="http://schemas.microsoft.com/office/drawing/2014/main" id="{CCEEAAB1-0C62-795D-C7AF-472ACE40D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366" y="2854782"/>
            <a:ext cx="4269268" cy="11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+ Black">
    <p:bg>
      <p:bgPr>
        <a:solidFill>
          <a:srgbClr val="1A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3DEA367-075F-9F8E-A12D-25F0DE26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017044"/>
            <a:ext cx="10515600" cy="823912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879AF3-457D-5B0A-B995-D23A0EF57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pic>
        <p:nvPicPr>
          <p:cNvPr id="9" name="Imagem 1">
            <a:extLst>
              <a:ext uri="{FF2B5EF4-FFF2-40B4-BE49-F238E27FC236}">
                <a16:creationId xmlns:a16="http://schemas.microsoft.com/office/drawing/2014/main" id="{06E25364-16E9-C821-E2AF-2330D354F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839" y="364886"/>
            <a:ext cx="1579539" cy="424896"/>
          </a:xfrm>
          <a:prstGeom prst="rect">
            <a:avLst/>
          </a:prstGeom>
        </p:spPr>
      </p:pic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F72D8261-E29D-7133-0ECE-FFF549BC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260DFE-6E17-C3E0-80C3-71DA56EF7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0"/>
            <a:ext cx="11353798" cy="1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3528"/>
            <a:ext cx="10515600" cy="8239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BDD4D3-445B-FBBF-2CF2-49BB0155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67290"/>
            <a:ext cx="10515600" cy="642143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5DD32D-751D-7808-477E-A37AAB102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AE2E5909-D467-30B7-C433-12DEF08FA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3960557"/>
            <a:ext cx="10515600" cy="642143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5" name="Espaço Reservado para Número de Slide 5">
            <a:extLst>
              <a:ext uri="{FF2B5EF4-FFF2-40B4-BE49-F238E27FC236}">
                <a16:creationId xmlns:a16="http://schemas.microsoft.com/office/drawing/2014/main" id="{0A672FAE-454F-6E87-30F1-87748FDF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848CEC-72A4-B047-8D34-157DAAA751A8}"/>
              </a:ext>
            </a:extLst>
          </p:cNvPr>
          <p:cNvSpPr txBox="1"/>
          <p:nvPr userDrawn="1"/>
        </p:nvSpPr>
        <p:spPr>
          <a:xfrm>
            <a:off x="219075" y="6088030"/>
            <a:ext cx="338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Fevereiro 2023 / versão 1</a:t>
            </a:r>
          </a:p>
        </p:txBody>
      </p:sp>
    </p:spTree>
    <p:extLst>
      <p:ext uri="{BB962C8B-B14F-4D97-AF65-F5344CB8AC3E}">
        <p14:creationId xmlns:p14="http://schemas.microsoft.com/office/powerpoint/2010/main" val="23363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0A14283-BF6B-C199-2ABD-6562AF313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5485606"/>
            <a:ext cx="838201" cy="5826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CDEBF4-76B8-844D-C917-FDBFF421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750"/>
            <a:ext cx="10515600" cy="9858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2A248-EAC1-B9C0-8B08-F7412312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976730"/>
          </a:xfrm>
        </p:spPr>
        <p:txBody>
          <a:bodyPr/>
          <a:lstStyle>
            <a:lvl1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F81DBA-1465-7924-A774-4A87CD54D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320" y="387750"/>
            <a:ext cx="121148" cy="988023"/>
          </a:xfrm>
          <a:prstGeom prst="rect">
            <a:avLst/>
          </a:prstGeom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A35CD0C3-9EBB-1675-3AFC-94677C1E34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304E3-EF03-6264-1364-A0E6A19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97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63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5643"/>
            <a:ext cx="12191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73528"/>
            <a:ext cx="11183471" cy="1234448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94" y="2039437"/>
            <a:ext cx="199158" cy="2592933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C385B13C-258D-672E-0F77-17F364D27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61" y="145018"/>
            <a:ext cx="1579539" cy="4248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838199" y="3357951"/>
            <a:ext cx="10699378" cy="123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2400" dirty="0">
                <a:effectLst/>
                <a:latin typeface="Arial" panose="020B0604020202020204" pitchFamily="34" charset="0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4652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345C28B-271B-56CF-5FAA-51CDAFCA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798997-56FA-AA85-32B3-E2C38BFD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8D380-BB49-1C59-1522-3BBB4D910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16FDB1-415F-1673-E4C5-918461D12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A1C1E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5DF252-24E3-7679-FF78-E51AE7C28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A1C1E"/>
                </a:solidFill>
              </a:defRPr>
            </a:lvl1pPr>
          </a:lstStyle>
          <a:p>
            <a:fld id="{3F951EF7-2A75-44A0-8045-6A6595E5FF1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8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8" r:id="rId2"/>
    <p:sldLayoutId id="2147483769" r:id="rId3"/>
    <p:sldLayoutId id="2147483755" r:id="rId4"/>
    <p:sldLayoutId id="2147483770" r:id="rId5"/>
    <p:sldLayoutId id="214748375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atmel.com/Images/Atmel-2549-8-bit-AVR-Microcontroller-ATmega640-1280-1281-2560-2561_datasheet.pdf" TargetMode="Externa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11" Type="http://schemas.openxmlformats.org/officeDocument/2006/relationships/slide" Target="slide50.xml"/><Relationship Id="rId5" Type="http://schemas.openxmlformats.org/officeDocument/2006/relationships/image" Target="../media/image390.png"/><Relationship Id="rId10" Type="http://schemas.openxmlformats.org/officeDocument/2006/relationships/image" Target="../media/image41.png"/><Relationship Id="rId4" Type="http://schemas.openxmlformats.org/officeDocument/2006/relationships/slide" Target="slide48.xml"/><Relationship Id="rId9" Type="http://schemas.openxmlformats.org/officeDocument/2006/relationships/image" Target="../media/image4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slide" Target="slide55.xml"/><Relationship Id="rId4" Type="http://schemas.openxmlformats.org/officeDocument/2006/relationships/image" Target="../media/image51.png"/><Relationship Id="rId9" Type="http://schemas.openxmlformats.org/officeDocument/2006/relationships/image" Target="../media/image5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3359EA-C849-242B-E52F-8E0E78B774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26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C9D42-7738-04CE-E1E4-E420F31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BB82F7-CF88-298F-8B01-9028B689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3400" dirty="0"/>
              <a:t>Quais são os passos necessários para se trocar uma lâmpada queimada?</a:t>
            </a:r>
          </a:p>
          <a:p>
            <a:pPr marL="0" indent="0">
              <a:buNone/>
            </a:pPr>
            <a:endParaRPr lang="pt-BR" sz="3400" dirty="0"/>
          </a:p>
          <a:p>
            <a:pPr marL="400050" lvl="1" indent="0">
              <a:buNone/>
            </a:pPr>
            <a:r>
              <a:rPr lang="pt-BR" sz="3100" dirty="0"/>
              <a:t> 1 – Comprar uma lâmpada nova;</a:t>
            </a:r>
          </a:p>
          <a:p>
            <a:pPr marL="400050" lvl="1" indent="0">
              <a:buNone/>
            </a:pPr>
            <a:r>
              <a:rPr lang="pt-BR" sz="3100" dirty="0"/>
              <a:t> 2 – Pegar uma escada;</a:t>
            </a:r>
          </a:p>
          <a:p>
            <a:pPr marL="400050" lvl="1" indent="0">
              <a:buNone/>
            </a:pPr>
            <a:r>
              <a:rPr lang="pt-BR" sz="3100" dirty="0"/>
              <a:t> 3 – Desligar o interruptor;</a:t>
            </a:r>
          </a:p>
          <a:p>
            <a:pPr marL="400050" lvl="1" indent="0">
              <a:buNone/>
            </a:pPr>
            <a:r>
              <a:rPr lang="pt-BR" sz="3100" dirty="0"/>
              <a:t> 4 – Pegar a lâmpada nova;</a:t>
            </a:r>
          </a:p>
          <a:p>
            <a:pPr marL="400050" lvl="1" indent="0">
              <a:buNone/>
            </a:pPr>
            <a:r>
              <a:rPr lang="pt-BR" sz="3100" dirty="0"/>
              <a:t> 5 – Subir na escada;</a:t>
            </a:r>
          </a:p>
          <a:p>
            <a:pPr marL="400050" lvl="1" indent="0">
              <a:buNone/>
            </a:pPr>
            <a:r>
              <a:rPr lang="pt-BR" sz="3100" dirty="0"/>
              <a:t> 6 – Remover a lâmpada queimada;</a:t>
            </a:r>
          </a:p>
          <a:p>
            <a:pPr marL="400050" lvl="1" indent="0">
              <a:buNone/>
            </a:pPr>
            <a:r>
              <a:rPr lang="pt-BR" sz="3100" dirty="0"/>
              <a:t> 7 – Instalar a lâmpada nova;</a:t>
            </a:r>
          </a:p>
          <a:p>
            <a:pPr marL="400050" lvl="1" indent="0">
              <a:buNone/>
            </a:pPr>
            <a:r>
              <a:rPr lang="pt-BR" sz="3100" dirty="0"/>
              <a:t> 8 – Descer da escada;</a:t>
            </a:r>
          </a:p>
          <a:p>
            <a:pPr marL="400050" lvl="1" indent="0">
              <a:buNone/>
            </a:pPr>
            <a:r>
              <a:rPr lang="pt-BR" sz="3100" dirty="0"/>
              <a:t> 9 – Descartar a lâmpada queimada;</a:t>
            </a:r>
          </a:p>
          <a:p>
            <a:pPr marL="400050" lvl="1" indent="0">
              <a:buNone/>
            </a:pPr>
            <a:r>
              <a:rPr lang="pt-BR" sz="3100" dirty="0"/>
              <a:t>10 – Acionar o interruptor;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EB7F77-975D-3A61-4E91-C8639A10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5" name="Picture 2" descr="Resultado de imagem para trocando lampada">
            <a:extLst>
              <a:ext uri="{FF2B5EF4-FFF2-40B4-BE49-F238E27FC236}">
                <a16:creationId xmlns:a16="http://schemas.microsoft.com/office/drawing/2014/main" id="{55242C6E-6477-C972-0E17-BAB1FC18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2" y="1971675"/>
            <a:ext cx="3031204" cy="45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EFF04B8-D37B-25A2-A927-33F16F422274}"/>
              </a:ext>
            </a:extLst>
          </p:cNvPr>
          <p:cNvSpPr txBox="1"/>
          <p:nvPr/>
        </p:nvSpPr>
        <p:spPr>
          <a:xfrm>
            <a:off x="6911849" y="6505027"/>
            <a:ext cx="5001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https://www.ptichka.ru/post/koty-samye-luchshie-pomoshhniki-po-hozyajstvu-6933/</a:t>
            </a:r>
          </a:p>
        </p:txBody>
      </p:sp>
    </p:spTree>
    <p:extLst>
      <p:ext uri="{BB962C8B-B14F-4D97-AF65-F5344CB8AC3E}">
        <p14:creationId xmlns:p14="http://schemas.microsoft.com/office/powerpoint/2010/main" val="255132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/>
              <a:t>Processo básico de um algoritmo:</a:t>
            </a:r>
          </a:p>
          <a:p>
            <a:endParaRPr lang="pt-BR" dirty="0"/>
          </a:p>
          <a:p>
            <a:r>
              <a:rPr lang="pt-BR" dirty="0"/>
              <a:t>Entrada de dados</a:t>
            </a:r>
          </a:p>
          <a:p>
            <a:endParaRPr lang="pt-BR" dirty="0"/>
          </a:p>
          <a:p>
            <a:r>
              <a:rPr lang="pt-BR" dirty="0"/>
              <a:t>Processamento de dados</a:t>
            </a:r>
          </a:p>
          <a:p>
            <a:endParaRPr lang="pt-BR" dirty="0"/>
          </a:p>
          <a:p>
            <a:r>
              <a:rPr lang="pt-BR" dirty="0"/>
              <a:t>Saída de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03" y="2178028"/>
            <a:ext cx="5319877" cy="414657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60941D-16E1-1918-927B-61F81AED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6C9699-A06A-9E72-DCD8-EC1ECACE1CD0}"/>
              </a:ext>
            </a:extLst>
          </p:cNvPr>
          <p:cNvSpPr txBox="1"/>
          <p:nvPr/>
        </p:nvSpPr>
        <p:spPr>
          <a:xfrm>
            <a:off x="6041208" y="6341883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https://ftp.unicamp.br/pub/apoio/treinamentos/logica/logica.pdf</a:t>
            </a:r>
          </a:p>
        </p:txBody>
      </p:sp>
    </p:spTree>
    <p:extLst>
      <p:ext uri="{BB962C8B-B14F-4D97-AF65-F5344CB8AC3E}">
        <p14:creationId xmlns:p14="http://schemas.microsoft.com/office/powerpoint/2010/main" val="14764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8838"/>
            <a:ext cx="10150323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Diagrama de blocos</a:t>
            </a:r>
          </a:p>
          <a:p>
            <a:pPr marL="0" indent="0">
              <a:buNone/>
            </a:pPr>
            <a:r>
              <a:rPr lang="pt-BR" dirty="0"/>
              <a:t>Forma padronizada, organizada e eficaz para representar os passos lógicos de um determinado processo</a:t>
            </a:r>
          </a:p>
          <a:p>
            <a:pPr marL="0" indent="0">
              <a:buNone/>
            </a:pPr>
            <a:r>
              <a:rPr lang="pt-BR" dirty="0"/>
              <a:t>Facilita a visualização dos passos de um processamento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2788637" y="4801892"/>
            <a:ext cx="3149600" cy="1498392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Processamento geral. Neste curso, será usado</a:t>
            </a:r>
          </a:p>
          <a:p>
            <a:pPr algn="ctr"/>
            <a:r>
              <a:rPr lang="pt-BR" sz="2000" b="1" dirty="0"/>
              <a:t>também para entrada ou saída de dados</a:t>
            </a:r>
          </a:p>
        </p:txBody>
      </p:sp>
      <p:sp>
        <p:nvSpPr>
          <p:cNvPr id="6" name="Fluxograma: Decisão 5"/>
          <p:cNvSpPr/>
          <p:nvPr/>
        </p:nvSpPr>
        <p:spPr>
          <a:xfrm>
            <a:off x="8538817" y="3341496"/>
            <a:ext cx="3091543" cy="1802832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Teste condicional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905427" y="3391146"/>
            <a:ext cx="2029502" cy="851766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Inicio ou fim</a:t>
            </a:r>
          </a:p>
        </p:txBody>
      </p:sp>
      <p:sp>
        <p:nvSpPr>
          <p:cNvPr id="7" name="Fluxograma: Exibir 6"/>
          <p:cNvSpPr/>
          <p:nvPr/>
        </p:nvSpPr>
        <p:spPr>
          <a:xfrm>
            <a:off x="6745357" y="5100602"/>
            <a:ext cx="2208270" cy="95812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9EDDBB-2ED9-13ED-34C4-AE117101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797F4B-F2C0-054E-D5E1-07E7336BBB8E}"/>
              </a:ext>
            </a:extLst>
          </p:cNvPr>
          <p:cNvSpPr txBox="1"/>
          <p:nvPr/>
        </p:nvSpPr>
        <p:spPr>
          <a:xfrm>
            <a:off x="5391583" y="6420604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44251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7118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Soma de dois números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n1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86015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8" name="Fluxograma: Processo 7"/>
          <p:cNvSpPr/>
          <p:nvPr/>
        </p:nvSpPr>
        <p:spPr>
          <a:xfrm>
            <a:off x="4743444" y="3172673"/>
            <a:ext cx="2018092" cy="728275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Recebe n2</a:t>
            </a:r>
          </a:p>
        </p:txBody>
      </p:sp>
      <p:sp>
        <p:nvSpPr>
          <p:cNvPr id="10" name="Fluxograma: Processo 9"/>
          <p:cNvSpPr/>
          <p:nvPr/>
        </p:nvSpPr>
        <p:spPr>
          <a:xfrm>
            <a:off x="4714718" y="4110035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n1+n2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4220" y="5180242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resultado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8" idx="0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8" idx="2"/>
            <a:endCxn id="10" idx="0"/>
          </p:cNvCxnSpPr>
          <p:nvPr/>
        </p:nvCxnSpPr>
        <p:spPr>
          <a:xfrm>
            <a:off x="5752490" y="3900948"/>
            <a:ext cx="0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0" idx="2"/>
            <a:endCxn id="4" idx="0"/>
          </p:cNvCxnSpPr>
          <p:nvPr/>
        </p:nvCxnSpPr>
        <p:spPr>
          <a:xfrm flipH="1">
            <a:off x="5752489" y="4971155"/>
            <a:ext cx="1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endCxn id="7" idx="0"/>
          </p:cNvCxnSpPr>
          <p:nvPr/>
        </p:nvCxnSpPr>
        <p:spPr>
          <a:xfrm>
            <a:off x="5752489" y="5876928"/>
            <a:ext cx="5" cy="20908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EC5877-33A5-53C5-945B-F086A236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177E7C-C605-EA79-E193-B6BF1262EFEE}"/>
              </a:ext>
            </a:extLst>
          </p:cNvPr>
          <p:cNvSpPr txBox="1"/>
          <p:nvPr/>
        </p:nvSpPr>
        <p:spPr>
          <a:xfrm>
            <a:off x="6805048" y="6268063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99323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programação: fluxogramas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4559"/>
            <a:ext cx="2999619" cy="476211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Contar até dois</a:t>
            </a:r>
          </a:p>
        </p:txBody>
      </p:sp>
      <p:sp>
        <p:nvSpPr>
          <p:cNvPr id="5" name="Fluxograma: Processo 4"/>
          <p:cNvSpPr/>
          <p:nvPr/>
        </p:nvSpPr>
        <p:spPr>
          <a:xfrm>
            <a:off x="4772171" y="2177599"/>
            <a:ext cx="1960639" cy="686907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Declarar Número N = 0</a:t>
            </a:r>
          </a:p>
        </p:txBody>
      </p:sp>
      <p:sp>
        <p:nvSpPr>
          <p:cNvPr id="9" name="Fluxograma: Terminação 8"/>
          <p:cNvSpPr/>
          <p:nvPr/>
        </p:nvSpPr>
        <p:spPr>
          <a:xfrm>
            <a:off x="4829627" y="125756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Inicio</a:t>
            </a:r>
            <a:endParaRPr lang="pt-BR" b="1" dirty="0"/>
          </a:p>
        </p:txBody>
      </p:sp>
      <p:sp>
        <p:nvSpPr>
          <p:cNvPr id="7" name="Fluxograma: Terminação 6"/>
          <p:cNvSpPr/>
          <p:nvPr/>
        </p:nvSpPr>
        <p:spPr>
          <a:xfrm>
            <a:off x="4829627" y="6070098"/>
            <a:ext cx="1845733" cy="693982"/>
          </a:xfrm>
          <a:prstGeom prst="flowChartTerminator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Fim</a:t>
            </a:r>
            <a:endParaRPr lang="pt-BR" b="1" dirty="0"/>
          </a:p>
        </p:txBody>
      </p:sp>
      <p:sp>
        <p:nvSpPr>
          <p:cNvPr id="10" name="Fluxograma: Processo 9"/>
          <p:cNvSpPr/>
          <p:nvPr/>
        </p:nvSpPr>
        <p:spPr>
          <a:xfrm>
            <a:off x="7211175" y="3443390"/>
            <a:ext cx="2075543" cy="861120"/>
          </a:xfrm>
          <a:prstGeom prst="flowChartProcess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Calcula N + 1</a:t>
            </a:r>
          </a:p>
        </p:txBody>
      </p:sp>
      <p:sp>
        <p:nvSpPr>
          <p:cNvPr id="4" name="Fluxograma: Exibir 3"/>
          <p:cNvSpPr/>
          <p:nvPr/>
        </p:nvSpPr>
        <p:spPr>
          <a:xfrm>
            <a:off x="4807244" y="5098407"/>
            <a:ext cx="1896538" cy="696686"/>
          </a:xfrm>
          <a:prstGeom prst="flowChartDisplay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Exibir N</a:t>
            </a:r>
          </a:p>
        </p:txBody>
      </p:sp>
      <p:cxnSp>
        <p:nvCxnSpPr>
          <p:cNvPr id="12" name="Conector de seta reta 11"/>
          <p:cNvCxnSpPr>
            <a:stCxn id="9" idx="2"/>
            <a:endCxn id="5" idx="0"/>
          </p:cNvCxnSpPr>
          <p:nvPr/>
        </p:nvCxnSpPr>
        <p:spPr>
          <a:xfrm flipH="1">
            <a:off x="5752491" y="1951550"/>
            <a:ext cx="3" cy="22604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</p:cNvCxnSpPr>
          <p:nvPr/>
        </p:nvCxnSpPr>
        <p:spPr>
          <a:xfrm flipH="1">
            <a:off x="5752490" y="2864506"/>
            <a:ext cx="1" cy="308167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5" idx="3"/>
            <a:endCxn id="10" idx="1"/>
          </p:cNvCxnSpPr>
          <p:nvPr/>
        </p:nvCxnSpPr>
        <p:spPr>
          <a:xfrm>
            <a:off x="6732810" y="3869359"/>
            <a:ext cx="478365" cy="4591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5" idx="2"/>
            <a:endCxn id="4" idx="0"/>
          </p:cNvCxnSpPr>
          <p:nvPr/>
        </p:nvCxnSpPr>
        <p:spPr>
          <a:xfrm>
            <a:off x="5752489" y="4595928"/>
            <a:ext cx="3024" cy="502479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4" idx="2"/>
            <a:endCxn id="7" idx="0"/>
          </p:cNvCxnSpPr>
          <p:nvPr/>
        </p:nvCxnSpPr>
        <p:spPr>
          <a:xfrm flipH="1">
            <a:off x="5752494" y="5795093"/>
            <a:ext cx="3019" cy="275005"/>
          </a:xfrm>
          <a:prstGeom prst="straightConnector1">
            <a:avLst/>
          </a:prstGeom>
          <a:ln w="28575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Decisão 14"/>
          <p:cNvSpPr/>
          <p:nvPr/>
        </p:nvSpPr>
        <p:spPr>
          <a:xfrm>
            <a:off x="4772168" y="3142789"/>
            <a:ext cx="1960642" cy="1453139"/>
          </a:xfrm>
          <a:prstGeom prst="flowChartDecision">
            <a:avLst/>
          </a:prstGeom>
          <a:solidFill>
            <a:srgbClr val="EC1164"/>
          </a:solidFill>
          <a:ln>
            <a:solidFill>
              <a:srgbClr val="EC1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N = 2? </a:t>
            </a:r>
          </a:p>
        </p:txBody>
      </p:sp>
      <p:cxnSp>
        <p:nvCxnSpPr>
          <p:cNvPr id="30" name="Conector angulado 29"/>
          <p:cNvCxnSpPr>
            <a:stCxn id="10" idx="0"/>
          </p:cNvCxnSpPr>
          <p:nvPr/>
        </p:nvCxnSpPr>
        <p:spPr>
          <a:xfrm rot="16200000" flipV="1">
            <a:off x="6920574" y="2115016"/>
            <a:ext cx="300601" cy="2356147"/>
          </a:xfrm>
          <a:prstGeom prst="bentConnector2">
            <a:avLst/>
          </a:prstGeom>
          <a:ln w="38100">
            <a:solidFill>
              <a:srgbClr val="EC11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752489" y="4573587"/>
            <a:ext cx="643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SIM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440704" y="3441284"/>
            <a:ext cx="770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13478C-747A-A862-1CFB-49AD7CF2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1C1BBA-D2ED-D7BE-A33E-A5C6A6A5AFA0}"/>
              </a:ext>
            </a:extLst>
          </p:cNvPr>
          <p:cNvSpPr txBox="1"/>
          <p:nvPr/>
        </p:nvSpPr>
        <p:spPr>
          <a:xfrm>
            <a:off x="6840112" y="6182011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58023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208" y="1409873"/>
            <a:ext cx="10702590" cy="47621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600" dirty="0"/>
              <a:t>A </a:t>
            </a:r>
            <a:r>
              <a:rPr lang="pt-BR" sz="3600" b="1" dirty="0"/>
              <a:t>linguagem de programação</a:t>
            </a:r>
            <a:r>
              <a:rPr lang="pt-BR" sz="3600" dirty="0"/>
              <a:t> é um método padronizado, com a finalidade de converter um algoritmo em instruções para execução do comportamento desejado em um computador.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A53073-B169-4FC1-1376-7B512EE2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060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Linguagens de Programação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C3CAF4-203B-4302-E145-17040FA1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1DB37C6-0D9C-9612-42F5-ED49038FF372}"/>
              </a:ext>
            </a:extLst>
          </p:cNvPr>
          <p:cNvSpPr txBox="1"/>
          <p:nvPr/>
        </p:nvSpPr>
        <p:spPr>
          <a:xfrm>
            <a:off x="3046880" y="507973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https://www.tiobe.com/tiobe-index/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628BF3-6849-0BD7-DEA7-DDE9371C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2015883"/>
            <a:ext cx="11353798" cy="28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Linguagens de Programação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C3CAF4-203B-4302-E145-17040FA1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EB5F2E-0E87-CF98-B4B0-6381FEBF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971"/>
            <a:ext cx="12162015" cy="39115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1DB37C6-0D9C-9612-42F5-ED49038FF372}"/>
              </a:ext>
            </a:extLst>
          </p:cNvPr>
          <p:cNvSpPr txBox="1"/>
          <p:nvPr/>
        </p:nvSpPr>
        <p:spPr>
          <a:xfrm>
            <a:off x="3031887" y="5638411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https://www.tiobe.com/tiobe-index/</a:t>
            </a:r>
          </a:p>
        </p:txBody>
      </p:sp>
    </p:spTree>
    <p:extLst>
      <p:ext uri="{BB962C8B-B14F-4D97-AF65-F5344CB8AC3E}">
        <p14:creationId xmlns:p14="http://schemas.microsoft.com/office/powerpoint/2010/main" val="328398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6276" y="572816"/>
            <a:ext cx="3633408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413" y="1441264"/>
            <a:ext cx="8390621" cy="41115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z="40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en-US" sz="5100" dirty="0">
                <a:latin typeface="AR CENA" panose="02000000000000000000" pitchFamily="2" charset="0"/>
              </a:rPr>
              <a:t>“C is quirky, flawed, and an enormous success.”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PT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r>
              <a:rPr lang="pt-PT" sz="5100" dirty="0">
                <a:latin typeface="AR CENA" panose="02000000000000000000" pitchFamily="2" charset="0"/>
              </a:rPr>
              <a:t>"C é peculiar, falho e um enorme sucesso."</a:t>
            </a:r>
            <a:endParaRPr lang="pt-BR" sz="5100" dirty="0">
              <a:latin typeface="AR CENA" panose="02000000000000000000" pitchFamily="2" charset="0"/>
            </a:endParaRPr>
          </a:p>
          <a:p>
            <a:pPr marL="0" indent="0">
              <a:buNone/>
            </a:pPr>
            <a:endParaRPr lang="pt-BR" sz="4000" dirty="0">
              <a:latin typeface="AR CENA" panose="02000000000000000000" pitchFamily="2" charset="0"/>
            </a:endParaRPr>
          </a:p>
          <a:p>
            <a:pPr marL="0" indent="0" algn="r">
              <a:buNone/>
            </a:pPr>
            <a:r>
              <a:rPr lang="pt-BR" sz="4000" dirty="0">
                <a:latin typeface="AR CENA" panose="02000000000000000000" pitchFamily="2" charset="0"/>
              </a:rPr>
              <a:t>								   Dennis Ritchie</a:t>
            </a:r>
          </a:p>
          <a:p>
            <a:pPr marL="0" indent="0" algn="r">
              <a:buNone/>
            </a:pPr>
            <a:r>
              <a:rPr lang="pt-BR" sz="2800" dirty="0">
                <a:latin typeface="AR CENA" panose="02000000000000000000" pitchFamily="2" charset="0"/>
              </a:rPr>
              <a:t>Criador do Unix e da Linguagem C</a:t>
            </a:r>
          </a:p>
        </p:txBody>
      </p:sp>
      <p:pic>
        <p:nvPicPr>
          <p:cNvPr id="1026" name="Picture 2" descr="Honoring the life of Dennis Ritchie, UNIX co-creator and father of C |  Digital News As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471" y="1110583"/>
            <a:ext cx="2863474" cy="39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EF31C-80D3-23F4-6611-C738EEB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6BB94-7CEC-180F-F880-25D86D69667D}"/>
              </a:ext>
            </a:extLst>
          </p:cNvPr>
          <p:cNvSpPr txBox="1"/>
          <p:nvPr/>
        </p:nvSpPr>
        <p:spPr>
          <a:xfrm>
            <a:off x="7599414" y="5104377"/>
            <a:ext cx="4592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https://www.freebsdbrasil.com.br/empresa/dennis-ritchie.html</a:t>
            </a:r>
          </a:p>
        </p:txBody>
      </p:sp>
    </p:spTree>
    <p:extLst>
      <p:ext uri="{BB962C8B-B14F-4D97-AF65-F5344CB8AC3E}">
        <p14:creationId xmlns:p14="http://schemas.microsoft.com/office/powerpoint/2010/main" val="130280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de Linguagem 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Porque linguagem C?</a:t>
            </a:r>
          </a:p>
          <a:p>
            <a:r>
              <a:rPr lang="pt-BR" sz="3200" dirty="0"/>
              <a:t>Funcionalidade de projeto;</a:t>
            </a:r>
          </a:p>
          <a:p>
            <a:r>
              <a:rPr lang="pt-BR" sz="3200" dirty="0"/>
              <a:t>Eficiência;</a:t>
            </a:r>
          </a:p>
          <a:p>
            <a:r>
              <a:rPr lang="pt-BR" sz="3200" dirty="0"/>
              <a:t>Portabilidade;</a:t>
            </a:r>
          </a:p>
          <a:p>
            <a:r>
              <a:rPr lang="pt-BR" sz="3200" dirty="0"/>
              <a:t>Flexibilidade;</a:t>
            </a:r>
          </a:p>
          <a:p>
            <a:r>
              <a:rPr lang="pt-BR" sz="3200" dirty="0"/>
              <a:t>Orientado ao Programador;</a:t>
            </a:r>
          </a:p>
          <a:p>
            <a:pPr marL="457200" lvl="1" indent="0">
              <a:buNone/>
            </a:pPr>
            <a:r>
              <a:rPr lang="pt-BR" sz="2800" dirty="0"/>
              <a:t> (Fácil de converter em programas os algoritmos)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3DD121-ADBD-8BFA-23A8-62A46FF6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38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4BC400F-E078-DBF3-3E85-F9EBEDC9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56A3BC8-1AF1-2CF8-0A77-1FF6EBF6B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Edge Computing &amp; Computer Systems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BF441D1-DCFA-06DE-26D1-3EB7F650EA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/>
              <a:t>Prof. Ayrton / Prof. Fabio / Prof. Lucas / Prof. Yan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C3507-4FDD-F6C7-1636-01B45002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148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Funcionalidade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3200"/>
            <a:ext cx="10491410" cy="4762118"/>
          </a:xfrm>
        </p:spPr>
        <p:txBody>
          <a:bodyPr/>
          <a:lstStyle/>
          <a:p>
            <a:r>
              <a:rPr lang="pt-BR" sz="3200" dirty="0"/>
              <a:t>C incorpora o controle de funcionalidades desejáveis na teoria e na pratica, na área de computação;</a:t>
            </a:r>
          </a:p>
          <a:p>
            <a:r>
              <a:rPr lang="pt-BR" sz="3200" dirty="0"/>
              <a:t>Sua construção à torna natural para programação estruturada e desenvolvimento modular;</a:t>
            </a:r>
          </a:p>
          <a:p>
            <a:r>
              <a:rPr lang="pt-BR" sz="3200" dirty="0"/>
              <a:t>Como resultado é um programa mais confiável e inteligível.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00A7C-8990-918B-2801-0BDF4147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930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5607"/>
            <a:ext cx="10515600" cy="985838"/>
          </a:xfrm>
        </p:spPr>
        <p:txBody>
          <a:bodyPr/>
          <a:lstStyle/>
          <a:p>
            <a:r>
              <a:rPr lang="pt-BR" dirty="0"/>
              <a:t>Eficiência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8992"/>
            <a:ext cx="10192228" cy="4762118"/>
          </a:xfrm>
        </p:spPr>
        <p:txBody>
          <a:bodyPr>
            <a:normAutofit/>
          </a:bodyPr>
          <a:lstStyle/>
          <a:p>
            <a:r>
              <a:rPr lang="pt-BR" sz="3600" dirty="0"/>
              <a:t>Aproveita as capacidades das máquinas atuais;</a:t>
            </a:r>
          </a:p>
          <a:p>
            <a:r>
              <a:rPr lang="pt-BR" sz="3600" dirty="0"/>
              <a:t>Programas em C tendem a ser compactos e rápidos;</a:t>
            </a:r>
          </a:p>
          <a:p>
            <a:r>
              <a:rPr lang="pt-BR" sz="3600" dirty="0"/>
              <a:t>De fato, C exibe algum controle fino usualmente associado com a linguagem Assembly.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200" dirty="0"/>
              <a:t>Linguagem Assembly é um conjunto de instruções internas, especificas para cada microcontrolador</a:t>
            </a:r>
            <a:r>
              <a:rPr lang="pt-BR" sz="4000" dirty="0"/>
              <a:t>.</a:t>
            </a:r>
          </a:p>
          <a:p>
            <a:endParaRPr lang="pt-BR" sz="3600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E468B1-B389-2F35-9103-4B71C35A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865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676034" cy="4762118"/>
          </a:xfrm>
        </p:spPr>
        <p:txBody>
          <a:bodyPr>
            <a:normAutofit/>
          </a:bodyPr>
          <a:lstStyle/>
          <a:p>
            <a:r>
              <a:rPr lang="pt-BR" sz="3600" dirty="0"/>
              <a:t>Programas C escritos em um sistema pode funcionar  em outros sistemas com pequenas ou nenhuma modificação;</a:t>
            </a:r>
          </a:p>
          <a:p>
            <a:endParaRPr lang="pt-BR" sz="3600" dirty="0"/>
          </a:p>
          <a:p>
            <a:r>
              <a:rPr lang="pt-BR" sz="3600" dirty="0"/>
              <a:t>Compiladores C estão disponíveis para aproximadamente 40 sistemas, desde microcontroladores de 8 bits aos super computadores 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8EDCA0-B134-4539-A754-2EEFE833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297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Flexibilidade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8" y="1373588"/>
            <a:ext cx="10515600" cy="5173979"/>
          </a:xfrm>
        </p:spPr>
        <p:txBody>
          <a:bodyPr>
            <a:normAutofit/>
          </a:bodyPr>
          <a:lstStyle/>
          <a:p>
            <a:r>
              <a:rPr lang="pt-BR" sz="2800" dirty="0"/>
              <a:t>C é poderosa e flexível;</a:t>
            </a:r>
          </a:p>
          <a:p>
            <a:r>
              <a:rPr lang="pt-BR" sz="2800" dirty="0"/>
              <a:t>A maioria dos sistemas operacionais, como o Unix e Windows, é escrito em C;</a:t>
            </a:r>
          </a:p>
          <a:p>
            <a:r>
              <a:rPr lang="pt-BR" sz="2800" dirty="0"/>
              <a:t>Muitos compiladores e interpretadores para outras linguagens, como FORTRAN, Perl, Python, Pascal, LISP, Logo, Basic e Matlab, foram escritas em C;</a:t>
            </a:r>
          </a:p>
          <a:p>
            <a:r>
              <a:rPr lang="pt-BR" sz="2800" dirty="0"/>
              <a:t>C  também é utilizado para resolução de problemas de física e engenharia.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0D742B-6324-70C9-280F-EE436B17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549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5259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C é orientado às necessidades do programador.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Permite o acesso ao HW, e permite a manipulação de bits individuais na memória;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600" dirty="0"/>
              <a:t>Possui um grande número de operadores;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46AED-CE43-7DEF-A29C-154F9BF4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71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Orientado ao Programador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43619"/>
            <a:ext cx="10452222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dirty="0"/>
              <a:t>Essa flexibilidade é uma vantagem e um perigo.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A vantagem é que muitas tarefas, como a conversão de dados, são mais simples;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/>
              <a:t>O perigo é que com C, é possível cometer erros que são impossíveis de cometer em algumas linguagens;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1F6149-0DE9-5792-8EB9-0A56E27D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09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9254066" cy="1698171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/>
              <a:t>O processo de conversão dos arquivos fonte em executável, é dividido em Pré-Processamento, Compilação e </a:t>
            </a:r>
            <a:r>
              <a:rPr lang="pt-BR" sz="3200" dirty="0" err="1"/>
              <a:t>Linkagem</a:t>
            </a:r>
            <a:r>
              <a:rPr lang="pt-BR" sz="3200" dirty="0"/>
              <a:t>.</a:t>
            </a:r>
          </a:p>
          <a:p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9509"/>
            <a:ext cx="9667467" cy="323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54BF16-6AC8-07F0-CF1E-46442135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CE1AE-8875-387A-86A1-0BD247707A88}"/>
              </a:ext>
            </a:extLst>
          </p:cNvPr>
          <p:cNvSpPr txBox="1"/>
          <p:nvPr/>
        </p:nvSpPr>
        <p:spPr>
          <a:xfrm>
            <a:off x="4967516" y="6368574"/>
            <a:ext cx="140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79027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Arquivos Objeto, Executáveis e Bibliotecas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776549"/>
            <a:ext cx="10873690" cy="22468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900" dirty="0"/>
              <a:t>O resultado final é um arquivo em hexadecimal com os comandos em hexadecimal para o dispositivo executar o algoritmo desejado</a:t>
            </a:r>
          </a:p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26675"/>
            <a:ext cx="10361328" cy="255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EB58-4BA8-3A44-DDFA-5FE1A63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48151F-55AA-846D-5F0B-516009D9D139}"/>
              </a:ext>
            </a:extLst>
          </p:cNvPr>
          <p:cNvSpPr txBox="1"/>
          <p:nvPr/>
        </p:nvSpPr>
        <p:spPr>
          <a:xfrm>
            <a:off x="5391583" y="6285584"/>
            <a:ext cx="140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78328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Arduino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248" y="585996"/>
            <a:ext cx="9787466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O ARDUINO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4248" y="1386407"/>
            <a:ext cx="10441817" cy="153125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dirty="0"/>
              <a:t>Basicamente o Arduino é uma plataforma de prototipagem “</a:t>
            </a:r>
            <a:r>
              <a:rPr lang="pt-BR" b="1" u="sng" dirty="0"/>
              <a:t>Open Source</a:t>
            </a:r>
            <a:r>
              <a:rPr lang="pt-BR" dirty="0"/>
              <a:t>” de eletrônica que foi desenvolvida para fins educacionais, para projetistas amadores (</a:t>
            </a:r>
            <a:r>
              <a:rPr lang="pt-BR" dirty="0" err="1"/>
              <a:t>Makers</a:t>
            </a:r>
            <a:r>
              <a:rPr lang="pt-BR" dirty="0"/>
              <a:t>) e facilitar o desenvolvimento de provas de conceitos (</a:t>
            </a:r>
            <a:r>
              <a:rPr lang="pt-BR" dirty="0" err="1"/>
              <a:t>POCs</a:t>
            </a:r>
            <a:r>
              <a:rPr lang="pt-BR" dirty="0"/>
              <a:t>).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960363" y="2781474"/>
            <a:ext cx="9254066" cy="1870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5587" y="2984985"/>
            <a:ext cx="10616594" cy="473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dirty="0"/>
              <a:t>Pequeno computador com hardware limitado, livre e de placa única</a:t>
            </a:r>
          </a:p>
        </p:txBody>
      </p:sp>
      <p:pic>
        <p:nvPicPr>
          <p:cNvPr id="6" name="Espaço Reservado para Conteúdo 7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44" y="3951601"/>
            <a:ext cx="30210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84" y="3716651"/>
            <a:ext cx="3887788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B7B5F6C-6C7D-35C1-5A83-EAF2CA86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B06A94-FFD0-C38B-87EC-5F10A82E4154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211466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Sistemas de Numeração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089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1804" y="679654"/>
            <a:ext cx="9821333" cy="596900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Introdução: O ARDUINO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4" y="2298564"/>
            <a:ext cx="4054653" cy="32258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016296" y="1693413"/>
            <a:ext cx="79825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rgbClr val="000000"/>
                </a:solidFill>
              </a:rPr>
              <a:t>1 - Conector USB para o cabo tipo AB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2 - Botão de reset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3 - Pinos de entrada e saída digital e PWM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4 - LED verde de placa ligada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5 - LED laranja conectado ao pin13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6 -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encarregado da comunicação com o computador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7 - LED TX (transmissor) e RX (receptor) da comunicação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8 - Porta ICSP para programação serial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9 - Microcontrolador </a:t>
            </a:r>
            <a:r>
              <a:rPr lang="pt-BR" sz="2100" dirty="0" err="1">
                <a:solidFill>
                  <a:srgbClr val="000000"/>
                </a:solidFill>
              </a:rPr>
              <a:t>ATmega</a:t>
            </a:r>
            <a:r>
              <a:rPr lang="pt-BR" sz="2100" dirty="0">
                <a:solidFill>
                  <a:srgbClr val="000000"/>
                </a:solidFill>
              </a:rPr>
              <a:t> 328, cérebro do </a:t>
            </a:r>
            <a:r>
              <a:rPr lang="pt-BR" sz="2100" dirty="0" err="1">
                <a:solidFill>
                  <a:srgbClr val="000000"/>
                </a:solidFill>
              </a:rPr>
              <a:t>Arduino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10 - Cristal de quartzo 16Mhz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11 - Regulador de tensão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12 - Conector Jack fêmea 2,1mm com centro positivo</a:t>
            </a:r>
            <a:br>
              <a:rPr lang="pt-BR" sz="2100" dirty="0">
                <a:solidFill>
                  <a:srgbClr val="000000"/>
                </a:solidFill>
              </a:rPr>
            </a:br>
            <a:r>
              <a:rPr lang="pt-BR" sz="2100" dirty="0">
                <a:solidFill>
                  <a:srgbClr val="000000"/>
                </a:solidFill>
              </a:rPr>
              <a:t>13 - Pinos de tensão e terra</a:t>
            </a:r>
          </a:p>
          <a:p>
            <a:r>
              <a:rPr lang="pt-BR" sz="2100" dirty="0">
                <a:solidFill>
                  <a:srgbClr val="000000"/>
                </a:solidFill>
              </a:rPr>
              <a:t>14 – Pinos de entrada analógica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7E4C4D-75B8-114F-CC74-1A6E6EE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78B2FA-BCBA-A42A-B030-27DFAF9CC8D0}"/>
              </a:ext>
            </a:extLst>
          </p:cNvPr>
          <p:cNvSpPr txBox="1"/>
          <p:nvPr/>
        </p:nvSpPr>
        <p:spPr>
          <a:xfrm>
            <a:off x="967085" y="5554729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440623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600" dirty="0"/>
              <a:t>Projeto ARDUINO – arquitetura 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7364" y="1330317"/>
            <a:ext cx="10626433" cy="2618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 </a:t>
            </a:r>
            <a:r>
              <a:rPr lang="pt-BR" sz="2400" b="1" dirty="0"/>
              <a:t>Arduino</a:t>
            </a:r>
            <a:r>
              <a:rPr lang="pt-BR" sz="2400" dirty="0"/>
              <a:t> foi criado em 2005 por um grupo de 5 pesquisadores : Massimo </a:t>
            </a:r>
            <a:r>
              <a:rPr lang="pt-BR" sz="2400" dirty="0" err="1"/>
              <a:t>Banzi</a:t>
            </a:r>
            <a:r>
              <a:rPr lang="pt-BR" sz="2400" dirty="0"/>
              <a:t>, David </a:t>
            </a:r>
            <a:r>
              <a:rPr lang="pt-BR" sz="2400" dirty="0" err="1"/>
              <a:t>Cuartielles</a:t>
            </a:r>
            <a:r>
              <a:rPr lang="pt-BR" sz="2400" dirty="0"/>
              <a:t>, Tom </a:t>
            </a:r>
            <a:r>
              <a:rPr lang="pt-BR" sz="2400" dirty="0" err="1"/>
              <a:t>Igoe</a:t>
            </a:r>
            <a:r>
              <a:rPr lang="pt-BR" sz="2400" dirty="0"/>
              <a:t>, Gianluca Martino e David </a:t>
            </a:r>
            <a:r>
              <a:rPr lang="pt-BR" sz="2400" dirty="0" err="1"/>
              <a:t>Mellis</a:t>
            </a:r>
            <a:r>
              <a:rPr lang="pt-BR" sz="2400" dirty="0"/>
              <a:t>. </a:t>
            </a:r>
          </a:p>
          <a:p>
            <a:pPr marL="0" indent="0">
              <a:buNone/>
            </a:pPr>
            <a:r>
              <a:rPr lang="pt-BR" sz="2400" dirty="0"/>
              <a:t>O objetivo era elaborar um dispositivo que fosse ao mesmo tempo barato, funcional e fácil de programar, sendo dessa forma acessível a estudantes e projetistas amadores.</a:t>
            </a: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84" y="817124"/>
            <a:ext cx="4938486" cy="2962881"/>
          </a:xfrm>
          <a:prstGeom prst="rect">
            <a:avLst/>
          </a:prstGeom>
        </p:spPr>
      </p:pic>
      <p:sp>
        <p:nvSpPr>
          <p:cNvPr id="7" name="AutoShape 2" descr="Resultado de imagem para arduino histo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78" y="3333648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921929" y="5776911"/>
            <a:ext cx="553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David </a:t>
            </a:r>
            <a:r>
              <a:rPr lang="pt-BR" dirty="0" err="1"/>
              <a:t>Cuartielles</a:t>
            </a:r>
            <a:r>
              <a:rPr lang="pt-BR" dirty="0"/>
              <a:t>, </a:t>
            </a:r>
            <a:r>
              <a:rPr lang="pt-BR" dirty="0" err="1"/>
              <a:t>Gianluca</a:t>
            </a:r>
            <a:r>
              <a:rPr lang="pt-BR" dirty="0"/>
              <a:t> Martino, Tom </a:t>
            </a:r>
            <a:r>
              <a:rPr lang="pt-BR" dirty="0" err="1"/>
              <a:t>Igoe</a:t>
            </a:r>
            <a:r>
              <a:rPr lang="pt-BR" dirty="0"/>
              <a:t>, David </a:t>
            </a:r>
            <a:r>
              <a:rPr lang="pt-BR" dirty="0" err="1"/>
              <a:t>Mellis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Massimo</a:t>
            </a:r>
            <a:r>
              <a:rPr lang="pt-BR" dirty="0"/>
              <a:t> </a:t>
            </a:r>
            <a:r>
              <a:rPr lang="pt-BR" dirty="0" err="1"/>
              <a:t>Banzi</a:t>
            </a:r>
            <a:endParaRPr lang="pt-BR" dirty="0"/>
          </a:p>
        </p:txBody>
      </p:sp>
      <p:sp>
        <p:nvSpPr>
          <p:cNvPr id="10" name="AutoShape 5" descr="im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07" y="3151086"/>
            <a:ext cx="3744517" cy="280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7457428" y="5959474"/>
            <a:ext cx="289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Primeiro protótipo 2005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0E4A7A-FEF5-8E04-AF8D-09D69223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D6CBC7-8DC5-9089-9AE4-AA72748F9626}"/>
              </a:ext>
            </a:extLst>
          </p:cNvPr>
          <p:cNvSpPr txBox="1"/>
          <p:nvPr/>
        </p:nvSpPr>
        <p:spPr>
          <a:xfrm>
            <a:off x="921929" y="6470250"/>
            <a:ext cx="5174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https://linuxhint.com/who-invented-arduino/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DD2648-04B3-0F96-6B20-DF13CE680EFE}"/>
              </a:ext>
            </a:extLst>
          </p:cNvPr>
          <p:cNvSpPr txBox="1"/>
          <p:nvPr/>
        </p:nvSpPr>
        <p:spPr>
          <a:xfrm>
            <a:off x="5583886" y="6328806"/>
            <a:ext cx="6510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https://embarcados.com.br/construindo-sua-placa-arduino/</a:t>
            </a:r>
          </a:p>
        </p:txBody>
      </p:sp>
    </p:spTree>
    <p:extLst>
      <p:ext uri="{BB962C8B-B14F-4D97-AF65-F5344CB8AC3E}">
        <p14:creationId xmlns:p14="http://schemas.microsoft.com/office/powerpoint/2010/main" val="220265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01" y="1474698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702" y="1449876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61" y="148229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087" y="1577097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3542"/>
              </p:ext>
            </p:extLst>
          </p:nvPr>
        </p:nvGraphicFramePr>
        <p:xfrm>
          <a:off x="159328" y="2795580"/>
          <a:ext cx="11048997" cy="3347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82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ATmega328P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Curie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ATmega32u4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42D9E-39BA-D216-DC33-499AA4B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4603F7-BD93-32DA-D9D8-35C2770C5ABA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91953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48" y="1291341"/>
            <a:ext cx="1754364" cy="12197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483" y="1321803"/>
            <a:ext cx="1754449" cy="1202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111" y="1291341"/>
            <a:ext cx="1814226" cy="12637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811" y="1415733"/>
            <a:ext cx="2142722" cy="1014973"/>
          </a:xfrm>
          <a:prstGeom prst="rect">
            <a:avLst/>
          </a:prstGeom>
        </p:spPr>
      </p:pic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04801" y="2588964"/>
          <a:ext cx="11740444" cy="3616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7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(ATmega328P) of which 0.5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effectLst/>
                        </a:rPr>
                        <a:t>2.5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1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32Mhz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Features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600" dirty="0"/>
                        <a:t>Microphone; Light sensor;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Temperature sensor ;</a:t>
                      </a:r>
                      <a:r>
                        <a:rPr lang="en-US" sz="1600" baseline="0" dirty="0"/>
                        <a:t> t</a:t>
                      </a:r>
                      <a:r>
                        <a:rPr lang="en-US" sz="1600" dirty="0"/>
                        <a:t>hree-axis accelerometer;</a:t>
                      </a:r>
                    </a:p>
                    <a:p>
                      <a:r>
                        <a:rPr lang="en-US" sz="1600" dirty="0"/>
                        <a:t>Buzzer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AB2EF4-AE59-6724-A5E7-26EC41BF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98B2E6-4E14-51E2-6184-F87C467D80F2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71921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767641" y="2655780"/>
          <a:ext cx="8218314" cy="29616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26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ATmega328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E4AD7F-96E8-8843-3411-36875BD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5476D1-89C5-024D-E7FE-B73BA27DAD1C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128073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1" y="1404732"/>
            <a:ext cx="5476048" cy="1138159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65867" y="2780875"/>
          <a:ext cx="6942665" cy="3048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(ATmega32U4) of which 4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2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2.5 KB (ATmega32U4)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Comprimento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Largura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66FEAE-E396-1551-7C1C-3515C67D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3051FF-CCD0-555F-8774-189EFDD6BF33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066879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38" y="1395412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5" y="1260815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9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55533" y="2960579"/>
          <a:ext cx="9922937" cy="3235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ATmega2560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ATSAMD21G18, 32-Bit ARM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M0+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AT91SAM3X8E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 12-bit ADC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(juntos)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800 </a:t>
                      </a:r>
                      <a:r>
                        <a:rPr lang="pt-BR" dirty="0" err="1">
                          <a:effectLst/>
                        </a:rPr>
                        <a:t>mA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671307-6603-CC66-3ECA-140F1183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16891C-EB71-3EE6-C9D2-B0139BDFC30C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896944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Introdução: </a:t>
            </a:r>
            <a:r>
              <a:rPr lang="pt-BR" sz="2800" dirty="0"/>
              <a:t>Modelos de placas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489804"/>
            <a:ext cx="2503198" cy="12357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47" y="1355207"/>
            <a:ext cx="2219325" cy="1504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67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32955" y="3096045"/>
          <a:ext cx="9922937" cy="25094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97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12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48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84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37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36g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343B3E-F76E-8757-B16C-16851F57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7B043C-52F9-CD77-08F9-6B208B372787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154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105074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Pode ser gratuitamente baixado do site www.arduino.cc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21942"/>
            <a:ext cx="10122726" cy="4463919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3904343" y="1992257"/>
            <a:ext cx="1045028" cy="47516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6556690" y="3429000"/>
            <a:ext cx="2794000" cy="5397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131201-3348-9548-BBC6-1FEA9DA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11EB77-77F5-2E0E-F7DB-2D6204F7853F}"/>
              </a:ext>
            </a:extLst>
          </p:cNvPr>
          <p:cNvSpPr txBox="1"/>
          <p:nvPr/>
        </p:nvSpPr>
        <p:spPr>
          <a:xfrm>
            <a:off x="4233124" y="6515546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37376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106780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  <a:p>
            <a:pPr marL="0" indent="0">
              <a:buNone/>
            </a:pPr>
            <a:r>
              <a:rPr lang="pt-BR" dirty="0"/>
              <a:t>Agora basta criar um atalho da IDE na área de trabalho e você já poderá programar sua placa!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90" y="2758862"/>
            <a:ext cx="3703640" cy="371138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BD4B2-A2E0-1E11-A1D9-2653EFE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C1E1D8-2F19-1E3E-36B1-B0DFFC1C692D}"/>
              </a:ext>
            </a:extLst>
          </p:cNvPr>
          <p:cNvSpPr txBox="1"/>
          <p:nvPr/>
        </p:nvSpPr>
        <p:spPr>
          <a:xfrm>
            <a:off x="4138410" y="6470250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76279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9309BB5-D8D2-D969-8F10-402716F4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Numérica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F1CDAAB-9803-432D-88D0-41550A77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Compreender os sistemas digitais requer um entendimento dos sistemas decimal, binário e hexadecimal.</a:t>
            </a:r>
          </a:p>
          <a:p>
            <a:r>
              <a:rPr lang="pt-BR" sz="2800" dirty="0"/>
              <a:t>Decimal–dez símbolos (base10)</a:t>
            </a:r>
          </a:p>
          <a:p>
            <a:r>
              <a:rPr lang="pt-BR" sz="2800" dirty="0"/>
              <a:t>Binário–dois símbolos (base2)</a:t>
            </a:r>
          </a:p>
          <a:p>
            <a:pPr algn="l"/>
            <a:r>
              <a:rPr lang="pt-BR" sz="2800" dirty="0"/>
              <a:t>Hexadecimal–dezesseis símbolos (base16)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B73C34-50F5-E976-AF5A-C57B10AA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6" name="Google Shape;126;p6" descr="Mão, Contando, Dedos, 1, Dois, Três, Quatro, Cinco">
            <a:extLst>
              <a:ext uri="{FF2B5EF4-FFF2-40B4-BE49-F238E27FC236}">
                <a16:creationId xmlns:a16="http://schemas.microsoft.com/office/drawing/2014/main" id="{95098AF5-6638-D6F5-F78C-81581A8D16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599" y="2843321"/>
            <a:ext cx="9144000" cy="455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7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9254066" cy="4762118"/>
          </a:xfrm>
        </p:spPr>
        <p:txBody>
          <a:bodyPr/>
          <a:lstStyle/>
          <a:p>
            <a:r>
              <a:rPr lang="pt-BR" dirty="0"/>
              <a:t>Ambiente integrado de Desenvolvimento (IDE)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4170472" y="1814285"/>
            <a:ext cx="4411059" cy="5043715"/>
          </a:xfrm>
          <a:prstGeom prst="rect">
            <a:avLst/>
          </a:prstGeom>
        </p:spPr>
      </p:pic>
      <p:sp>
        <p:nvSpPr>
          <p:cNvPr id="6" name="CaixaDeTexto 8"/>
          <p:cNvSpPr txBox="1"/>
          <p:nvPr/>
        </p:nvSpPr>
        <p:spPr>
          <a:xfrm>
            <a:off x="476551" y="2319761"/>
            <a:ext cx="3429000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7" name="Conector angulado 6"/>
          <p:cNvCxnSpPr>
            <a:stCxn id="6" idx="0"/>
          </p:cNvCxnSpPr>
          <p:nvPr/>
        </p:nvCxnSpPr>
        <p:spPr>
          <a:xfrm rot="5400000" flipH="1" flipV="1">
            <a:off x="3658243" y="650619"/>
            <a:ext cx="201951" cy="3136335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7"/>
          <p:cNvSpPr txBox="1"/>
          <p:nvPr/>
        </p:nvSpPr>
        <p:spPr>
          <a:xfrm>
            <a:off x="750887" y="3186433"/>
            <a:ext cx="235426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9" name="Conector angulado 8"/>
          <p:cNvCxnSpPr>
            <a:stCxn id="8" idx="3"/>
          </p:cNvCxnSpPr>
          <p:nvPr/>
        </p:nvCxnSpPr>
        <p:spPr>
          <a:xfrm flipV="1">
            <a:off x="3105148" y="2407973"/>
            <a:ext cx="1210952" cy="1101516"/>
          </a:xfrm>
          <a:prstGeom prst="bentConnector3">
            <a:avLst>
              <a:gd name="adj1" fmla="val 55993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CaixaDeTexto 25"/>
          <p:cNvSpPr txBox="1"/>
          <p:nvPr/>
        </p:nvSpPr>
        <p:spPr>
          <a:xfrm>
            <a:off x="750888" y="3956801"/>
            <a:ext cx="3263746" cy="922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1" name="Conector angulado 10"/>
          <p:cNvCxnSpPr>
            <a:stCxn id="10" idx="2"/>
          </p:cNvCxnSpPr>
          <p:nvPr/>
        </p:nvCxnSpPr>
        <p:spPr>
          <a:xfrm rot="5400000" flipH="1" flipV="1">
            <a:off x="2218526" y="2572208"/>
            <a:ext cx="2471164" cy="2142695"/>
          </a:xfrm>
          <a:prstGeom prst="bentConnector3">
            <a:avLst>
              <a:gd name="adj1" fmla="val -9251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47"/>
          <p:cNvSpPr txBox="1"/>
          <p:nvPr/>
        </p:nvSpPr>
        <p:spPr>
          <a:xfrm>
            <a:off x="8762378" y="2773186"/>
            <a:ext cx="2279991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8985574" y="1856386"/>
            <a:ext cx="365213" cy="1468388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56"/>
          <p:cNvSpPr txBox="1"/>
          <p:nvPr/>
        </p:nvSpPr>
        <p:spPr>
          <a:xfrm>
            <a:off x="8762378" y="3802769"/>
            <a:ext cx="2416516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16" name="Conector angulado 15"/>
          <p:cNvCxnSpPr/>
          <p:nvPr/>
        </p:nvCxnSpPr>
        <p:spPr>
          <a:xfrm rot="10800000">
            <a:off x="7110258" y="4163176"/>
            <a:ext cx="1944688" cy="287337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FB1A0-8C0E-599D-703B-6652C7F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765" y="5593922"/>
            <a:ext cx="838201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FFFB10-2329-1745-9418-7B26F41397AD}"/>
              </a:ext>
            </a:extLst>
          </p:cNvPr>
          <p:cNvSpPr txBox="1"/>
          <p:nvPr/>
        </p:nvSpPr>
        <p:spPr>
          <a:xfrm>
            <a:off x="7628048" y="6461368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800152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21664"/>
            <a:ext cx="6974541" cy="4762118"/>
          </a:xfrm>
        </p:spPr>
        <p:txBody>
          <a:bodyPr>
            <a:normAutofit/>
          </a:bodyPr>
          <a:lstStyle/>
          <a:p>
            <a:r>
              <a:rPr lang="pt-BR" sz="2200" dirty="0"/>
              <a:t>O IDE é muito simples e intuitivo. Um programa, que no Arduino é chamado de sketch, apresenta duas funções básicas: setup() e loop().</a:t>
            </a:r>
          </a:p>
          <a:p>
            <a:r>
              <a:rPr lang="pt-BR" sz="2200" dirty="0"/>
              <a:t>A função </a:t>
            </a:r>
            <a:r>
              <a:rPr lang="pt-BR" sz="2200" b="1" dirty="0"/>
              <a:t>setup() </a:t>
            </a:r>
            <a:r>
              <a:rPr lang="pt-BR" sz="2200" dirty="0"/>
              <a:t>deverá conter o código que irá executar apenas uma vez, quando o sketch iniciar. Normalmente colocamos nesta função as definições iniciais do programa.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7022740" y="1312413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8" y="3877053"/>
            <a:ext cx="6592506" cy="1899858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4A5543-4F03-60E1-6618-2041467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B94DB0-BFEA-4E11-FD63-9C70734D12F9}"/>
              </a:ext>
            </a:extLst>
          </p:cNvPr>
          <p:cNvSpPr txBox="1"/>
          <p:nvPr/>
        </p:nvSpPr>
        <p:spPr>
          <a:xfrm>
            <a:off x="4233124" y="6319323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266386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171" y="1334172"/>
            <a:ext cx="6705600" cy="4762118"/>
          </a:xfrm>
        </p:spPr>
        <p:txBody>
          <a:bodyPr>
            <a:normAutofit/>
          </a:bodyPr>
          <a:lstStyle/>
          <a:p>
            <a:r>
              <a:rPr lang="pt-BR" sz="2200" dirty="0"/>
              <a:t>A função </a:t>
            </a:r>
            <a:r>
              <a:rPr lang="pt-BR" sz="2200" b="1" dirty="0"/>
              <a:t>loop() </a:t>
            </a:r>
            <a:r>
              <a:rPr lang="pt-BR" sz="2200" dirty="0"/>
              <a:t>irá executar continuamente as instruções que estão lá até que outro sketch seja carregado na memória “flash” do </a:t>
            </a:r>
            <a:r>
              <a:rPr lang="pt-BR" sz="2200" dirty="0" err="1"/>
              <a:t>Arduino</a:t>
            </a:r>
            <a:r>
              <a:rPr lang="pt-BR" sz="2200" dirty="0"/>
              <a:t>.</a:t>
            </a:r>
          </a:p>
          <a:p>
            <a:r>
              <a:rPr lang="pt-BR" sz="2200" dirty="0"/>
              <a:t>É importante notar que no </a:t>
            </a:r>
            <a:r>
              <a:rPr lang="pt-BR" sz="2200" dirty="0" err="1"/>
              <a:t>Arduino</a:t>
            </a:r>
            <a:r>
              <a:rPr lang="pt-BR" sz="2200" dirty="0"/>
              <a:t> é possível armazenar e executar um sketch por vez, desta forma, sempre quando transferimos um sketch esse irá substituir o programa que estava anteriormente carregado na memória.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6961122" y="1267537"/>
            <a:ext cx="4282858" cy="51578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2" y="3977680"/>
            <a:ext cx="6574329" cy="270927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7597C-F3A6-EF8E-9797-A8D0C119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23EBC7-F07C-8A11-F6E1-1CD84B4D7741}"/>
              </a:ext>
            </a:extLst>
          </p:cNvPr>
          <p:cNvSpPr txBox="1"/>
          <p:nvPr/>
        </p:nvSpPr>
        <p:spPr>
          <a:xfrm>
            <a:off x="4233124" y="6319323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685457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65396"/>
            <a:ext cx="6785784" cy="4762118"/>
          </a:xfrm>
        </p:spPr>
        <p:txBody>
          <a:bodyPr>
            <a:normAutofit/>
          </a:bodyPr>
          <a:lstStyle/>
          <a:p>
            <a:r>
              <a:rPr lang="pt-BR" sz="2200" dirty="0"/>
              <a:t>Também observe que como o sketch fica armazenado na memória “flash”, que é permanente, mesmo quando desligamos o </a:t>
            </a:r>
            <a:r>
              <a:rPr lang="pt-BR" sz="2200" dirty="0" err="1"/>
              <a:t>Arduino</a:t>
            </a:r>
            <a:r>
              <a:rPr lang="pt-BR" sz="2200" dirty="0"/>
              <a:t>, o programa continua armazenado e irá entrar novamente em execução quando o </a:t>
            </a:r>
            <a:r>
              <a:rPr lang="pt-BR" sz="2200" dirty="0" err="1"/>
              <a:t>Arduino</a:t>
            </a:r>
            <a:r>
              <a:rPr lang="pt-BR" sz="2200" dirty="0"/>
              <a:t> for ligado novamente. </a:t>
            </a:r>
          </a:p>
          <a:p>
            <a:r>
              <a:rPr lang="pt-BR" sz="2200" dirty="0"/>
              <a:t>Note também que, nestas duas funções, a palavra reservada </a:t>
            </a:r>
            <a:r>
              <a:rPr lang="pt-BR" sz="2200" b="1" i="1" dirty="0" err="1"/>
              <a:t>void</a:t>
            </a:r>
            <a:r>
              <a:rPr lang="pt-BR" sz="2200" dirty="0"/>
              <a:t> indica que as funções não apresentam um valor de retorno, sendo usadas exclusivamente para realizar a execução de um conjunto de instruções.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6971262" y="1267536"/>
            <a:ext cx="4282858" cy="51578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61A55-09D5-6425-DE5D-02B3732A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39A979-798E-2E75-2B4A-788D673CA4E5}"/>
              </a:ext>
            </a:extLst>
          </p:cNvPr>
          <p:cNvSpPr txBox="1"/>
          <p:nvPr/>
        </p:nvSpPr>
        <p:spPr>
          <a:xfrm>
            <a:off x="4233124" y="6319323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94467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8835D6-2E27-FFE4-82EC-287761699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78" y="668766"/>
            <a:ext cx="8268567" cy="591954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F026BD-5315-D1BE-1A51-62E49E21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16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Flasher.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28273"/>
            <a:ext cx="10515600" cy="497673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nível 1 (HIGH) colocado no pino irá acender o LED durante 1s, enquanto um nível 0 (LOW) vai apagar o LED por 1s. </a:t>
            </a: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Material necessário: </a:t>
            </a:r>
          </a:p>
          <a:p>
            <a:pPr marL="400050" lvl="1" indent="0">
              <a:buNone/>
            </a:pPr>
            <a:r>
              <a:rPr lang="pt-BR" sz="2400" dirty="0"/>
              <a:t>• 1 Arduino;</a:t>
            </a:r>
          </a:p>
          <a:p>
            <a:pPr marL="400050" lvl="1" indent="0">
              <a:buNone/>
            </a:pPr>
            <a:r>
              <a:rPr lang="pt-BR" sz="2400" dirty="0"/>
              <a:t>• 1 Resistor de </a:t>
            </a:r>
            <a:r>
              <a:rPr lang="pt-BR" dirty="0"/>
              <a:t>15</a:t>
            </a:r>
            <a:r>
              <a:rPr lang="pt-BR" sz="2400" dirty="0"/>
              <a:t>0 ohms (marrom, verde, marrom);</a:t>
            </a:r>
          </a:p>
          <a:p>
            <a:pPr marL="400050" lvl="1" indent="0">
              <a:buNone/>
            </a:pPr>
            <a:r>
              <a:rPr lang="pt-BR" sz="2400" dirty="0"/>
              <a:t>• 1 Led (qualquer cor);</a:t>
            </a:r>
          </a:p>
          <a:p>
            <a:pPr marL="400050" lvl="1" indent="0">
              <a:buNone/>
            </a:pPr>
            <a:r>
              <a:rPr lang="pt-BR" sz="2400" dirty="0"/>
              <a:t>• 1 Protoboard;</a:t>
            </a:r>
          </a:p>
          <a:p>
            <a:pPr marL="400050" lvl="1" indent="0">
              <a:buNone/>
            </a:pPr>
            <a:r>
              <a:rPr lang="pt-BR" sz="2400" dirty="0"/>
              <a:t> • Jumpers cables.</a:t>
            </a:r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4" y="4659183"/>
            <a:ext cx="3065318" cy="22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29A4CA-3516-1E2D-550A-4D96303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28EF77-3F72-3490-A624-95F6FEE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666" y="3671046"/>
            <a:ext cx="7088876" cy="30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0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2575DFD-1E44-F58D-92AF-48FF24E2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5" y="1837674"/>
            <a:ext cx="10298492" cy="39799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Flasher.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588"/>
            <a:ext cx="10515600" cy="5017439"/>
          </a:xfrm>
        </p:spPr>
        <p:txBody>
          <a:bodyPr/>
          <a:lstStyle/>
          <a:p>
            <a:r>
              <a:rPr lang="pt-BR" dirty="0"/>
              <a:t>Programa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39372" y="5817658"/>
            <a:ext cx="9913256" cy="101566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Após </a:t>
            </a:r>
            <a:r>
              <a:rPr lang="pt-BR" sz="2000" b="1" dirty="0"/>
              <a:t>salvar</a:t>
            </a:r>
            <a:r>
              <a:rPr lang="pt-BR" sz="2000" dirty="0"/>
              <a:t> o sketch (programa), faça a </a:t>
            </a:r>
            <a:r>
              <a:rPr lang="pt-BR" sz="2000" b="1" dirty="0"/>
              <a:t>compilação</a:t>
            </a:r>
            <a:r>
              <a:rPr lang="pt-BR" sz="2000" dirty="0"/>
              <a:t> e, em seguida, conecte o Arduino à porta USB do computador. Finalizando, pressione o botão </a:t>
            </a:r>
            <a:r>
              <a:rPr lang="pt-BR" sz="2000" b="1" dirty="0"/>
              <a:t>Carregar</a:t>
            </a:r>
            <a:r>
              <a:rPr lang="pt-BR" sz="2000" dirty="0"/>
              <a:t> (Transferir) para fazer a transferência do sketch para o Arduino.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33358-93E2-0A2F-72CA-77B5EBB4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46</a:t>
            </a:fld>
            <a:endParaRPr lang="pt-BR" dirty="0"/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059" y="822668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2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Slide 17">
                <a:extLst>
                  <a:ext uri="{FF2B5EF4-FFF2-40B4-BE49-F238E27FC236}">
                    <a16:creationId xmlns:a16="http://schemas.microsoft.com/office/drawing/2014/main" id="{F9FAFEF9-3DC9-EF2F-DAFE-78CF81C15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048755"/>
                  </p:ext>
                </p:extLst>
              </p:nvPr>
            </p:nvGraphicFramePr>
            <p:xfrm>
              <a:off x="838200" y="1496053"/>
              <a:ext cx="2194066" cy="1234162"/>
            </p:xfrm>
            <a:graphic>
              <a:graphicData uri="http://schemas.microsoft.com/office/powerpoint/2016/slidezoom">
                <pslz:sldZm>
                  <pslz:sldZmObj sldId="851" cId="1249099638">
                    <pslz:zmPr id="{229118F5-0A88-4280-925D-FA34F79CA20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4066" cy="12341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Slide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FAFEF9-3DC9-EF2F-DAFE-78CF81C15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1496053"/>
                <a:ext cx="2194066" cy="12341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Flasher – Análise do Código.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33358-93E2-0A2F-72CA-77B5EBB4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47</a:t>
            </a:fld>
            <a:endParaRPr lang="pt-BR" dirty="0"/>
          </a:p>
        </p:txBody>
      </p:sp>
      <p:pic>
        <p:nvPicPr>
          <p:cNvPr id="4100" name="Picture 4" descr="Resultado de imagem para nerd vector gif"/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059" y="822668"/>
            <a:ext cx="2706683" cy="2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de Slide 19">
                <a:extLst>
                  <a:ext uri="{FF2B5EF4-FFF2-40B4-BE49-F238E27FC236}">
                    <a16:creationId xmlns:a16="http://schemas.microsoft.com/office/drawing/2014/main" id="{BC9C2923-40FD-A612-8AE2-160441236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4886841"/>
                  </p:ext>
                </p:extLst>
              </p:nvPr>
            </p:nvGraphicFramePr>
            <p:xfrm>
              <a:off x="838200" y="2376942"/>
              <a:ext cx="3459725" cy="1946095"/>
            </p:xfrm>
            <a:graphic>
              <a:graphicData uri="http://schemas.microsoft.com/office/powerpoint/2016/slidezoom">
                <pslz:sldZm>
                  <pslz:sldZmObj sldId="852" cId="2135549047">
                    <pslz:zmPr id="{E07E678E-B933-497C-B997-4D4A895E82D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9725" cy="194609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de Slide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C9C2923-40FD-A612-8AE2-160441236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2376942"/>
                <a:ext cx="3459725" cy="194609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de Slide 21">
                <a:extLst>
                  <a:ext uri="{FF2B5EF4-FFF2-40B4-BE49-F238E27FC236}">
                    <a16:creationId xmlns:a16="http://schemas.microsoft.com/office/drawing/2014/main" id="{26D141E8-D037-93B1-A08A-1F72046996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1147205"/>
                  </p:ext>
                </p:extLst>
              </p:nvPr>
            </p:nvGraphicFramePr>
            <p:xfrm>
              <a:off x="770979" y="4280804"/>
              <a:ext cx="4522574" cy="2361990"/>
            </p:xfrm>
            <a:graphic>
              <a:graphicData uri="http://schemas.microsoft.com/office/powerpoint/2016/slidezoom">
                <pslz:sldZm>
                  <pslz:sldZmObj sldId="853" cId="152117096">
                    <pslz:zmPr id="{2948CC16-D594-4F45-A6F6-4BC8958D968F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22574" cy="23619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de Slide 2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6D141E8-D037-93B1-A08A-1F7204699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979" y="4280804"/>
                <a:ext cx="4522574" cy="23619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60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49E76333-5F35-0A90-4A12-87AEC7A0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510"/>
            <a:ext cx="11983914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2575DFD-1E44-F58D-92AF-48FF24E2E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3" b="52760"/>
          <a:stretch/>
        </p:blipFill>
        <p:spPr>
          <a:xfrm>
            <a:off x="-367426" y="873442"/>
            <a:ext cx="40095650" cy="51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9309BB5-D8D2-D969-8F10-402716F4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Numérica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B73C34-50F5-E976-AF5A-C57B10AA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E440D6A-4547-4E3E-6BC2-0582E9A9C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5" y="1847697"/>
            <a:ext cx="11377765" cy="408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42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D316C1F-3425-6EE5-D1D6-A76BCAC0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"/>
            <a:ext cx="3045811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A1F459E-04DC-25A5-AE4D-2FA8DC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19" y="2077122"/>
            <a:ext cx="5196203" cy="311772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8FE68D-8A02-5F32-C9FC-97AA9A2B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2" y="4065880"/>
            <a:ext cx="3304152" cy="23105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2064FA-834A-5FAB-6953-1DBD9003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 Hardware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F71E1-57F2-E58E-16D5-AD750FE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Mais 4">
            <a:extLst>
              <a:ext uri="{FF2B5EF4-FFF2-40B4-BE49-F238E27FC236}">
                <a16:creationId xmlns:a16="http://schemas.microsoft.com/office/drawing/2014/main" id="{BBEFB071-6AB0-C681-8B65-D2911DEE43D2}"/>
              </a:ext>
            </a:extLst>
          </p:cNvPr>
          <p:cNvSpPr/>
          <p:nvPr/>
        </p:nvSpPr>
        <p:spPr>
          <a:xfrm>
            <a:off x="7788295" y="2312757"/>
            <a:ext cx="914400" cy="9144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Menos 5">
            <a:extLst>
              <a:ext uri="{FF2B5EF4-FFF2-40B4-BE49-F238E27FC236}">
                <a16:creationId xmlns:a16="http://schemas.microsoft.com/office/drawing/2014/main" id="{5DD98F5C-1DD2-79CA-E9A2-BCF30DC07204}"/>
              </a:ext>
            </a:extLst>
          </p:cNvPr>
          <p:cNvSpPr/>
          <p:nvPr/>
        </p:nvSpPr>
        <p:spPr>
          <a:xfrm>
            <a:off x="10424251" y="2312757"/>
            <a:ext cx="914400" cy="91440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1E78B-3E5A-0D77-95F2-E3F6252CB4CC}"/>
              </a:ext>
            </a:extLst>
          </p:cNvPr>
          <p:cNvSpPr txBox="1"/>
          <p:nvPr/>
        </p:nvSpPr>
        <p:spPr>
          <a:xfrm>
            <a:off x="8361242" y="1523462"/>
            <a:ext cx="217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Sentido convencional</a:t>
            </a:r>
          </a:p>
        </p:txBody>
      </p:sp>
      <p:sp>
        <p:nvSpPr>
          <p:cNvPr id="8" name="Seta para a direita 9">
            <a:extLst>
              <a:ext uri="{FF2B5EF4-FFF2-40B4-BE49-F238E27FC236}">
                <a16:creationId xmlns:a16="http://schemas.microsoft.com/office/drawing/2014/main" id="{617E05CC-FB8B-B28B-AC2D-90A037958AF7}"/>
              </a:ext>
            </a:extLst>
          </p:cNvPr>
          <p:cNvSpPr/>
          <p:nvPr/>
        </p:nvSpPr>
        <p:spPr>
          <a:xfrm>
            <a:off x="9041362" y="2521601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424C328-D194-8D1E-2BE4-1CB33B4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83" y="3461404"/>
            <a:ext cx="3343757" cy="222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6535A-293F-9F13-0837-D0501CB9F825}"/>
              </a:ext>
            </a:extLst>
          </p:cNvPr>
          <p:cNvSpPr txBox="1"/>
          <p:nvPr/>
        </p:nvSpPr>
        <p:spPr>
          <a:xfrm>
            <a:off x="2963119" y="6165544"/>
            <a:ext cx="6326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https://portaldaengenharia.com/instalacao-eletrica/o-que-e-tensao-eletrica/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449C89D-B1E8-1657-02AD-657EFFA20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01" y="1511802"/>
            <a:ext cx="2637006" cy="22157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0EDC42-368A-05BF-68B0-0724D66A8E3A}"/>
              </a:ext>
            </a:extLst>
          </p:cNvPr>
          <p:cNvSpPr txBox="1"/>
          <p:nvPr/>
        </p:nvSpPr>
        <p:spPr>
          <a:xfrm>
            <a:off x="3014241" y="6407068"/>
            <a:ext cx="6163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https://embarcados.com.br/lei-de-ohm/</a:t>
            </a:r>
          </a:p>
        </p:txBody>
      </p:sp>
    </p:spTree>
    <p:extLst>
      <p:ext uri="{BB962C8B-B14F-4D97-AF65-F5344CB8AC3E}">
        <p14:creationId xmlns:p14="http://schemas.microsoft.com/office/powerpoint/2010/main" val="407908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11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D204B-66EF-BEFF-9031-1B840C6C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 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B5BBB5-D7C6-6A31-734E-3127468A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44" y="2745173"/>
            <a:ext cx="4471926" cy="2554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Os “</a:t>
            </a:r>
            <a:r>
              <a:rPr lang="pt-BR" sz="3200" b="1" dirty="0"/>
              <a:t>resistores”</a:t>
            </a:r>
            <a:r>
              <a:rPr lang="pt-BR" sz="3200" dirty="0"/>
              <a:t> são componentes com a finalidade de oferecer  resistência à passagem da corrente elétrica.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3C6E82-F1A8-8D45-C21E-FA2A449B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5618179"/>
            <a:ext cx="838201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52</a:t>
            </a:fld>
            <a:endParaRPr lang="pt-BR" dirty="0"/>
          </a:p>
        </p:txBody>
      </p:sp>
      <p:pic>
        <p:nvPicPr>
          <p:cNvPr id="5" name="Picture 2" descr="Resultado de imagem para resistor png">
            <a:extLst>
              <a:ext uri="{FF2B5EF4-FFF2-40B4-BE49-F238E27FC236}">
                <a16:creationId xmlns:a16="http://schemas.microsoft.com/office/drawing/2014/main" id="{8005E91C-C82B-6967-49E0-E5DD2598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127" y="1373588"/>
            <a:ext cx="40100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4988ED-6F13-F5C7-3466-4D1BEE3111AA}"/>
              </a:ext>
            </a:extLst>
          </p:cNvPr>
          <p:cNvSpPr txBox="1"/>
          <p:nvPr/>
        </p:nvSpPr>
        <p:spPr>
          <a:xfrm>
            <a:off x="4383949" y="1558783"/>
            <a:ext cx="290124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 primeira faixa é sempre a mais próxima do terminal</a:t>
            </a:r>
          </a:p>
        </p:txBody>
      </p:sp>
      <p:cxnSp>
        <p:nvCxnSpPr>
          <p:cNvPr id="7" name="Conector em curva 9">
            <a:extLst>
              <a:ext uri="{FF2B5EF4-FFF2-40B4-BE49-F238E27FC236}">
                <a16:creationId xmlns:a16="http://schemas.microsoft.com/office/drawing/2014/main" id="{AA188824-64BB-8C8D-FD74-262C18CDAA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4502" y="108160"/>
            <a:ext cx="1" cy="2901244"/>
          </a:xfrm>
          <a:prstGeom prst="curvedConnector4">
            <a:avLst>
              <a:gd name="adj1" fmla="val -22860000000"/>
              <a:gd name="adj2" fmla="val 72957"/>
            </a:avLst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6D32AAD-4AF6-5A89-7590-2C48D42B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74" y="2986338"/>
            <a:ext cx="5650704" cy="354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A5CB97-719F-7761-D16B-FE1E0F8B2FF7}"/>
              </a:ext>
            </a:extLst>
          </p:cNvPr>
          <p:cNvSpPr txBox="1"/>
          <p:nvPr/>
        </p:nvSpPr>
        <p:spPr>
          <a:xfrm>
            <a:off x="4905170" y="6530164"/>
            <a:ext cx="609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https://aprendendoeletrica.com/codigo-de-cores-para-resistores/</a:t>
            </a:r>
          </a:p>
        </p:txBody>
      </p:sp>
    </p:spTree>
    <p:extLst>
      <p:ext uri="{BB962C8B-B14F-4D97-AF65-F5344CB8AC3E}">
        <p14:creationId xmlns:p14="http://schemas.microsoft.com/office/powerpoint/2010/main" val="32084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47FB2-ABA8-F08C-0E19-3705A971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 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8EACF-0EEF-B419-455B-496B8451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6" y="1493521"/>
            <a:ext cx="10407264" cy="143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 Protoboard (“tábua de protótipo”), também conhecida como “Matriz de Contatos” é um dispositivo para a montagem de circuitos educacionais ou para pesquisas.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8E66BE-532A-9F92-8EA8-2C5FE1DF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7D7A86-513E-D55E-0F71-47B9F76926DF}"/>
              </a:ext>
            </a:extLst>
          </p:cNvPr>
          <p:cNvSpPr/>
          <p:nvPr/>
        </p:nvSpPr>
        <p:spPr>
          <a:xfrm>
            <a:off x="7326170" y="2846065"/>
            <a:ext cx="3525606" cy="19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36ACA43-DD60-FE79-8771-F4722680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6"/>
              </a:clrFrom>
              <a:clrTo>
                <a:srgbClr val="FEFE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4" y="1532965"/>
            <a:ext cx="1242232" cy="127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Slide 17">
                <a:extLst>
                  <a:ext uri="{FF2B5EF4-FFF2-40B4-BE49-F238E27FC236}">
                    <a16:creationId xmlns:a16="http://schemas.microsoft.com/office/drawing/2014/main" id="{4DECD305-7E43-5BD2-E3F6-4FF2597F1B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5038751"/>
                  </p:ext>
                </p:extLst>
              </p:nvPr>
            </p:nvGraphicFramePr>
            <p:xfrm>
              <a:off x="5800910" y="3170923"/>
              <a:ext cx="5343906" cy="3005947"/>
            </p:xfrm>
            <a:graphic>
              <a:graphicData uri="http://schemas.microsoft.com/office/powerpoint/2016/slidezoom">
                <pslz:sldZm>
                  <pslz:sldZmObj sldId="855" cId="2943101576">
                    <pslz:zmPr id="{B90CEB87-55F4-449D-8DE2-90DBBF49F4F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3906" cy="30059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Slide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DECD305-7E43-5BD2-E3F6-4FF2597F1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0910" y="3170923"/>
                <a:ext cx="5343906" cy="30059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de Slide 19">
                <a:extLst>
                  <a:ext uri="{FF2B5EF4-FFF2-40B4-BE49-F238E27FC236}">
                    <a16:creationId xmlns:a16="http://schemas.microsoft.com/office/drawing/2014/main" id="{7DEC3668-3F57-0DBF-C6BC-949F2F07AD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1339742"/>
                  </p:ext>
                </p:extLst>
              </p:nvPr>
            </p:nvGraphicFramePr>
            <p:xfrm>
              <a:off x="177914" y="3090836"/>
              <a:ext cx="5622996" cy="3162935"/>
            </p:xfrm>
            <a:graphic>
              <a:graphicData uri="http://schemas.microsoft.com/office/powerpoint/2016/slidezoom">
                <pslz:sldZm>
                  <pslz:sldZmObj sldId="856" cId="3857059464">
                    <pslz:zmPr id="{002C560A-8D04-4281-9602-34073E67C6B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22996" cy="31629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de Slide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DEC3668-3F57-0DBF-C6BC-949F2F07AD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14" y="3090836"/>
                <a:ext cx="5622996" cy="316293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0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07D7A86-513E-D55E-0F71-47B9F76926DF}"/>
              </a:ext>
            </a:extLst>
          </p:cNvPr>
          <p:cNvSpPr/>
          <p:nvPr/>
        </p:nvSpPr>
        <p:spPr>
          <a:xfrm>
            <a:off x="7326170" y="2846065"/>
            <a:ext cx="3525606" cy="19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F71AD1-8AE0-888B-95A3-A754A70F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3" y="164623"/>
            <a:ext cx="5246743" cy="657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F4CED05-2FC7-52EC-5721-C0520D6B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1609"/>
            <a:ext cx="5761510" cy="485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059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9EB1006-9841-2992-2772-31BB9E1C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7" y="946585"/>
            <a:ext cx="9142148" cy="566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F544464-A853-ADCE-2185-90F474BD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47" y="430811"/>
            <a:ext cx="4799139" cy="209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B9CB049-F4DC-6FC0-DA94-B152FCA051E4}"/>
              </a:ext>
            </a:extLst>
          </p:cNvPr>
          <p:cNvSpPr/>
          <p:nvPr/>
        </p:nvSpPr>
        <p:spPr>
          <a:xfrm>
            <a:off x="5379520" y="3960853"/>
            <a:ext cx="507560" cy="21082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7D7A86-513E-D55E-0F71-47B9F76926DF}"/>
              </a:ext>
            </a:extLst>
          </p:cNvPr>
          <p:cNvSpPr/>
          <p:nvPr/>
        </p:nvSpPr>
        <p:spPr>
          <a:xfrm>
            <a:off x="2959828" y="2796295"/>
            <a:ext cx="6322228" cy="279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8B3176-8F98-8D18-8520-B41E17AF8069}"/>
              </a:ext>
            </a:extLst>
          </p:cNvPr>
          <p:cNvSpPr/>
          <p:nvPr/>
        </p:nvSpPr>
        <p:spPr>
          <a:xfrm>
            <a:off x="5135880" y="171398"/>
            <a:ext cx="6937762" cy="26066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9C47C24-A2DB-105A-CE2C-B52E1E0D064A}"/>
              </a:ext>
            </a:extLst>
          </p:cNvPr>
          <p:cNvCxnSpPr>
            <a:cxnSpLocks/>
            <a:stCxn id="7" idx="7"/>
            <a:endCxn id="9" idx="4"/>
          </p:cNvCxnSpPr>
          <p:nvPr/>
        </p:nvCxnSpPr>
        <p:spPr>
          <a:xfrm flipV="1">
            <a:off x="5812750" y="2778003"/>
            <a:ext cx="2792011" cy="12137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01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18D5A-DB7C-AC34-7FC8-5845D57E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 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F5DC84-CD57-FC1A-B53E-717A74DD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33" y="4461050"/>
            <a:ext cx="10515600" cy="1935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As informações mais importantes são: Polaridade, tensão limite e a corrente máxima;</a:t>
            </a:r>
          </a:p>
          <a:p>
            <a:pPr marL="0" indent="0">
              <a:buNone/>
            </a:pPr>
            <a:r>
              <a:rPr lang="pt-BR" sz="2400" dirty="0"/>
              <a:t>O Led tem a posição correta de ser ligado, onde tem um chanfro ou terminal menor é o cátodo (Negativo) e o terminal maior é o ânodo (positivo)</a:t>
            </a:r>
          </a:p>
          <a:p>
            <a:pPr marL="0" indent="0">
              <a:buNone/>
            </a:pPr>
            <a:r>
              <a:rPr lang="pt-BR" sz="2400" dirty="0"/>
              <a:t>Existe em diversos tamanhos e  formatos redondo, quadrado e retangular...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75FDD8-DB03-4BD3-DAD9-68C21AE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56</a:t>
            </a:fld>
            <a:endParaRPr lang="pt-B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D7D0C0F-AECF-AD72-9E52-3E266CEC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214" y="1429210"/>
            <a:ext cx="1622706" cy="24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060BB0D-499E-7C9D-F55E-311EA654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59" y="1556610"/>
            <a:ext cx="3355560" cy="220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C3C6B50-C143-9F57-4730-2B908A65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52" y="1556610"/>
            <a:ext cx="3434302" cy="2457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F9C31B9-FD2D-97BA-A564-121AC3B5E2E3}"/>
              </a:ext>
            </a:extLst>
          </p:cNvPr>
          <p:cNvSpPr txBox="1">
            <a:spLocks/>
          </p:cNvSpPr>
          <p:nvPr/>
        </p:nvSpPr>
        <p:spPr>
          <a:xfrm>
            <a:off x="332653" y="2153458"/>
            <a:ext cx="2491122" cy="174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pt-BR" sz="3000" dirty="0"/>
              <a:t>O “</a:t>
            </a:r>
            <a:r>
              <a:rPr lang="pt-BR" sz="3000" b="1" dirty="0"/>
              <a:t>Led”</a:t>
            </a:r>
            <a:r>
              <a:rPr lang="pt-BR" sz="3000" dirty="0"/>
              <a:t> são dispositivos emissores de luz</a:t>
            </a:r>
          </a:p>
          <a:p>
            <a:pPr algn="l"/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7520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587-49B6-C7B7-52EA-2C262D07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93C5C3-EE8C-58B5-D363-319F8F77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MCROBERTS, Michael. Arduino básico. </a:t>
            </a:r>
            <a:r>
              <a:rPr lang="pt-BR" dirty="0" err="1"/>
              <a:t>Novatec</a:t>
            </a:r>
            <a:r>
              <a:rPr lang="pt-BR" dirty="0"/>
              <a:t> Editora, 2018. </a:t>
            </a:r>
          </a:p>
          <a:p>
            <a:r>
              <a:rPr lang="pt-BR" dirty="0"/>
              <a:t>STALLINGS, W. Arquitetura e organização de computadores. 10. ed. São Paulo: Pearson, 2017. (Acesso Virtual e Físico).</a:t>
            </a:r>
          </a:p>
          <a:p>
            <a:r>
              <a:rPr lang="pt-BR" dirty="0"/>
              <a:t>TANENBAUM, A. S.; AUSTIN, T. Organização estruturada de computadores. 6. ed. São Paulo: Pearson Prentice Hall, 2013. (Acesso Virtual e Físico).</a:t>
            </a:r>
          </a:p>
          <a:p>
            <a:r>
              <a:rPr lang="pt-BR" dirty="0"/>
              <a:t>JAVED, </a:t>
            </a:r>
            <a:r>
              <a:rPr lang="pt-BR" dirty="0" err="1"/>
              <a:t>Adeel</a:t>
            </a:r>
            <a:r>
              <a:rPr lang="pt-BR" dirty="0"/>
              <a:t>. Criando projetos com Arduino para a Internet das Coisas. </a:t>
            </a:r>
            <a:r>
              <a:rPr lang="pt-BR" dirty="0" err="1"/>
              <a:t>Novatec</a:t>
            </a:r>
            <a:r>
              <a:rPr lang="pt-BR" dirty="0"/>
              <a:t> Editora, 2017. </a:t>
            </a:r>
          </a:p>
          <a:p>
            <a:r>
              <a:rPr lang="pt-BR" dirty="0"/>
              <a:t>DE OLIVEIRA, Sérgio. Internet das coisas com ESP8266, Arduino e </a:t>
            </a:r>
            <a:r>
              <a:rPr lang="pt-BR" dirty="0" err="1"/>
              <a:t>Raspberry</a:t>
            </a:r>
            <a:r>
              <a:rPr lang="pt-BR" dirty="0"/>
              <a:t> PI. </a:t>
            </a:r>
            <a:r>
              <a:rPr lang="pt-BR" dirty="0" err="1"/>
              <a:t>Novatec</a:t>
            </a:r>
            <a:r>
              <a:rPr lang="pt-BR" dirty="0"/>
              <a:t> Editora, 2017. </a:t>
            </a:r>
          </a:p>
          <a:p>
            <a:r>
              <a:rPr lang="pt-BR" dirty="0"/>
              <a:t>BLUM, J. Explorando o </a:t>
            </a:r>
            <a:r>
              <a:rPr lang="pt-BR" dirty="0" err="1"/>
              <a:t>arduino</a:t>
            </a:r>
            <a:r>
              <a:rPr lang="pt-BR" dirty="0"/>
              <a:t>: técnicas e ferramentas para mágicas de engenharia. Rio de Janeiro, </a:t>
            </a:r>
            <a:r>
              <a:rPr lang="pt-BR" dirty="0" err="1"/>
              <a:t>AltaBooks</a:t>
            </a:r>
            <a:r>
              <a:rPr lang="pt-BR" dirty="0"/>
              <a:t>, 2016.</a:t>
            </a:r>
          </a:p>
          <a:p>
            <a:r>
              <a:rPr lang="pt-BR" dirty="0"/>
              <a:t>MONK, Simon. Programação com Arduino II: Passos avançados com sketches. Bookman Editora, 2015.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C8CA43-52AD-BF5D-5503-641E78CC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914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</a:t>
            </a:r>
            <a:br>
              <a:rPr lang="pt-BR" dirty="0">
                <a:effectLst/>
                <a:latin typeface="Arial" panose="020B0604020202020204" pitchFamily="34" charset="0"/>
              </a:rPr>
            </a:br>
            <a:r>
              <a:rPr lang="pt-BR" dirty="0"/>
              <a:t>Prof. Ayrton / Prof. Fabio / Prof. Lucas / Prof. Yan</a:t>
            </a:r>
            <a:r>
              <a:rPr lang="pt-BR" dirty="0">
                <a:effectLst/>
                <a:latin typeface="Arial" panose="020B0604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594350"/>
            <a:ext cx="838200" cy="365125"/>
          </a:xfrm>
        </p:spPr>
        <p:txBody>
          <a:bodyPr/>
          <a:lstStyle/>
          <a:p>
            <a:fld id="{3F951EF7-2A75-44A0-8045-6A6595E5FF16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0311245" cy="4762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“Espaços de memória reservados para armazenar um tipo específico de dado”</a:t>
            </a:r>
          </a:p>
          <a:p>
            <a:pPr marL="0" indent="0">
              <a:buNone/>
            </a:pPr>
            <a:r>
              <a:rPr lang="pt-BR" b="1" dirty="0"/>
              <a:t>Constante: </a:t>
            </a:r>
            <a:r>
              <a:rPr lang="pt-BR" dirty="0"/>
              <a:t>Espaço de memória com valor fixo ao longo da execução do programa.</a:t>
            </a:r>
          </a:p>
          <a:p>
            <a:pPr marL="0" indent="0">
              <a:buNone/>
            </a:pPr>
            <a:r>
              <a:rPr lang="pt-BR" b="1" dirty="0"/>
              <a:t>Variável: </a:t>
            </a:r>
            <a:r>
              <a:rPr lang="pt-BR" dirty="0"/>
              <a:t>Espaço de memória com valor que pode ser alterado ao longo da execução do programa.</a:t>
            </a:r>
          </a:p>
          <a:p>
            <a:pPr marL="0" indent="0">
              <a:buNone/>
            </a:pPr>
            <a:r>
              <a:rPr lang="pt-BR" dirty="0"/>
              <a:t>Exemplo: Programa que calcula a média entre 5 números: N1, N2, N3, N4 e N5. </a:t>
            </a:r>
          </a:p>
          <a:p>
            <a:r>
              <a:rPr lang="pt-BR" b="1" dirty="0"/>
              <a:t>Constante: </a:t>
            </a:r>
            <a:r>
              <a:rPr lang="pt-BR" dirty="0"/>
              <a:t>5  -&gt; quantidade de variáveis, não altera;</a:t>
            </a:r>
          </a:p>
          <a:p>
            <a:r>
              <a:rPr lang="pt-BR" b="1" dirty="0"/>
              <a:t>Variáveis: </a:t>
            </a:r>
            <a:r>
              <a:rPr lang="pt-BR" dirty="0"/>
              <a:t>N1, N2, N3, N4 e N5 -&gt; valores alteráveis;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76C821-FC16-CB00-B9F9-04C1AB67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02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358" y="1644892"/>
            <a:ext cx="9254066" cy="3109898"/>
          </a:xfrm>
        </p:spPr>
        <p:txBody>
          <a:bodyPr>
            <a:normAutofit/>
          </a:bodyPr>
          <a:lstStyle/>
          <a:p>
            <a:r>
              <a:rPr lang="pt-BR" i="1" dirty="0"/>
              <a:t>“American Standard Code for </a:t>
            </a:r>
            <a:r>
              <a:rPr lang="pt-BR" i="1" dirty="0" err="1"/>
              <a:t>Information</a:t>
            </a:r>
            <a:r>
              <a:rPr lang="pt-BR" i="1" dirty="0"/>
              <a:t> </a:t>
            </a:r>
            <a:r>
              <a:rPr lang="pt-BR" i="1" dirty="0" err="1"/>
              <a:t>Interchange</a:t>
            </a:r>
            <a:r>
              <a:rPr lang="pt-BR" i="1" dirty="0"/>
              <a:t>”</a:t>
            </a:r>
            <a:r>
              <a:rPr lang="pt-BR" dirty="0"/>
              <a:t> - ASCII</a:t>
            </a:r>
            <a:br>
              <a:rPr lang="pt-BR" dirty="0"/>
            </a:br>
            <a:br>
              <a:rPr lang="pt-BR" dirty="0"/>
            </a:br>
            <a:r>
              <a:rPr lang="pt-BR" dirty="0"/>
              <a:t>"Código Padrão Americano para o Intercâmbio de Informação"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D5493B-5ABE-F7C2-46FF-E570250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190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variáveis e 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Tipos de dados em variáveis ou constantes</a:t>
            </a:r>
          </a:p>
          <a:p>
            <a:pPr marL="0" indent="0">
              <a:buNone/>
            </a:pPr>
            <a:r>
              <a:rPr lang="pt-BR" b="1" dirty="0"/>
              <a:t>Numérico: </a:t>
            </a:r>
            <a:r>
              <a:rPr lang="pt-BR" dirty="0"/>
              <a:t>Inteiros (</a:t>
            </a:r>
            <a:r>
              <a:rPr lang="pt-BR" dirty="0" err="1"/>
              <a:t>int</a:t>
            </a:r>
            <a:r>
              <a:rPr lang="pt-BR" dirty="0"/>
              <a:t>) ou reais (</a:t>
            </a:r>
            <a:r>
              <a:rPr lang="pt-BR" dirty="0" err="1"/>
              <a:t>float</a:t>
            </a:r>
            <a:r>
              <a:rPr lang="pt-BR" dirty="0"/>
              <a:t>), podendo ser usado para cálculos matemáticos;</a:t>
            </a:r>
          </a:p>
          <a:p>
            <a:pPr marL="0" indent="0">
              <a:buNone/>
            </a:pPr>
            <a:r>
              <a:rPr lang="pt-BR" b="1" dirty="0"/>
              <a:t>Caracteres: </a:t>
            </a:r>
            <a:r>
              <a:rPr lang="pt-BR" dirty="0"/>
              <a:t>Tipo (char), são símbolos que não contém números, como nomes;</a:t>
            </a:r>
          </a:p>
          <a:p>
            <a:pPr marL="0" indent="0">
              <a:buNone/>
            </a:pPr>
            <a:r>
              <a:rPr lang="pt-BR" b="1" dirty="0"/>
              <a:t>Alfanumérico: </a:t>
            </a:r>
            <a:r>
              <a:rPr lang="pt-BR" dirty="0"/>
              <a:t>combinação de números e letras, podendo conter só letras ou só números, mas não pode executar operações matemáticas;</a:t>
            </a:r>
          </a:p>
          <a:p>
            <a:pPr marL="0" indent="0">
              <a:buNone/>
            </a:pPr>
            <a:r>
              <a:rPr lang="pt-BR" b="1" dirty="0"/>
              <a:t>Lógica / booleana: </a:t>
            </a:r>
            <a:r>
              <a:rPr lang="pt-BR" dirty="0"/>
              <a:t>Verdadeiro ou falso;</a:t>
            </a:r>
          </a:p>
          <a:p>
            <a:pPr marL="0" indent="0">
              <a:buNone/>
            </a:pPr>
            <a:r>
              <a:rPr lang="pt-BR" dirty="0"/>
              <a:t>Obs.: Um conjunto de caracteres é chamado de </a:t>
            </a:r>
            <a:r>
              <a:rPr lang="pt-BR" dirty="0" err="1"/>
              <a:t>string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BF7130-BAFB-187F-4C43-02BCF75F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18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aritméticos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617061"/>
            <a:ext cx="1051559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obtenção de dados numéricos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360056" y="2287086"/>
          <a:ext cx="445588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Operação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Resto (divisão)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624261" y="5052992"/>
            <a:ext cx="392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Ordem de execução: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1º Parênteses ();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2º Multiplicação ou divisão;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3º Soma ou subtração;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017F5-FD90-D5A3-E14A-E8B746BD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232CDB-41C0-DCA5-7B70-E0F415B62332}"/>
              </a:ext>
            </a:extLst>
          </p:cNvPr>
          <p:cNvSpPr txBox="1"/>
          <p:nvPr/>
        </p:nvSpPr>
        <p:spPr>
          <a:xfrm>
            <a:off x="4883581" y="4674093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269636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20565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05093" y="2358992"/>
          <a:ext cx="5181814" cy="3127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Diferente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02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Menor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36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Maior ou igual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6528A8-40DF-DA4E-A166-64B3415F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CFFA0F-F48F-C3A8-E1F0-23D98A692267}"/>
              </a:ext>
            </a:extLst>
          </p:cNvPr>
          <p:cNvSpPr txBox="1"/>
          <p:nvPr/>
        </p:nvSpPr>
        <p:spPr>
          <a:xfrm>
            <a:off x="5391582" y="5565394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783320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operadores relacionais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1079"/>
            <a:ext cx="9831008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Usados para comparações (decisões), retornando valores lógicos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Os operados relacionais booleanos retornam valores de acordo com a respectiva tabela verdade.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234795" y="2463840"/>
          <a:ext cx="5037818" cy="204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AND</a:t>
                      </a:r>
                      <a:r>
                        <a:rPr lang="pt-BR" sz="2000" baseline="0" dirty="0"/>
                        <a:t> - 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OR</a:t>
                      </a:r>
                      <a:r>
                        <a:rPr lang="pt-BR" sz="2000" baseline="0" dirty="0"/>
                        <a:t> - OU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06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Negação</a:t>
                      </a:r>
                      <a:r>
                        <a:rPr lang="pt-BR" sz="2000" baseline="0" dirty="0"/>
                        <a:t> - Inversor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7F3359-256B-1DDD-213B-FDF7F59F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4F9365-1D51-65EC-94F4-6CC134E63ED1}"/>
              </a:ext>
            </a:extLst>
          </p:cNvPr>
          <p:cNvSpPr txBox="1"/>
          <p:nvPr/>
        </p:nvSpPr>
        <p:spPr>
          <a:xfrm>
            <a:off x="5049287" y="4529383"/>
            <a:ext cx="140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254840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08132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00" y="1953304"/>
            <a:ext cx="2898549" cy="41174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4585C3-0B54-267A-7CA5-7D43D33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38518-903E-5078-9465-9AE54076C630}"/>
              </a:ext>
            </a:extLst>
          </p:cNvPr>
          <p:cNvSpPr txBox="1"/>
          <p:nvPr/>
        </p:nvSpPr>
        <p:spPr>
          <a:xfrm>
            <a:off x="6872481" y="6070730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https://ftp.unicamp.br/pub/apoio/treinamentos/logica/logica.pdf</a:t>
            </a:r>
          </a:p>
        </p:txBody>
      </p:sp>
    </p:spTree>
    <p:extLst>
      <p:ext uri="{BB962C8B-B14F-4D97-AF65-F5344CB8AC3E}">
        <p14:creationId xmlns:p14="http://schemas.microsoft.com/office/powerpoint/2010/main" val="3729124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2029"/>
            <a:ext cx="11006665" cy="47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o aluno está aprovado</a:t>
            </a:r>
          </a:p>
          <a:p>
            <a:pPr marL="0" indent="0">
              <a:buNone/>
            </a:pPr>
            <a:r>
              <a:rPr lang="pt-BR" dirty="0"/>
              <a:t>3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77" y="1974778"/>
            <a:ext cx="3936619" cy="393661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F07866-C3B4-32DB-3D84-78D4ACC9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1FA05C-4804-C89F-055D-B0F759174D01}"/>
              </a:ext>
            </a:extLst>
          </p:cNvPr>
          <p:cNvSpPr txBox="1"/>
          <p:nvPr/>
        </p:nvSpPr>
        <p:spPr>
          <a:xfrm>
            <a:off x="7395197" y="5911397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https://ftp.unicamp.br/pub/apoio/treinamentos/logica/logica.pdf</a:t>
            </a:r>
          </a:p>
        </p:txBody>
      </p:sp>
    </p:spTree>
    <p:extLst>
      <p:ext uri="{BB962C8B-B14F-4D97-AF65-F5344CB8AC3E}">
        <p14:creationId xmlns:p14="http://schemas.microsoft.com/office/powerpoint/2010/main" val="2418088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Lógica de programação: estruturas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2874" y="1562029"/>
            <a:ext cx="7131545" cy="476211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“</a:t>
            </a:r>
            <a:r>
              <a:rPr lang="pt-BR" b="1" dirty="0"/>
              <a:t>SE</a:t>
            </a:r>
            <a:r>
              <a:rPr lang="pt-BR" dirty="0"/>
              <a:t> x </a:t>
            </a:r>
            <a:r>
              <a:rPr lang="pt-BR" b="1" dirty="0"/>
              <a:t>ENTÃO</a:t>
            </a:r>
            <a:r>
              <a:rPr lang="pt-BR" dirty="0"/>
              <a:t> y </a:t>
            </a:r>
            <a:r>
              <a:rPr lang="pt-BR" b="1" dirty="0"/>
              <a:t>SENÃO</a:t>
            </a:r>
            <a:r>
              <a:rPr lang="pt-BR" dirty="0"/>
              <a:t> z”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“IF x THEN y ELSE z”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Outro exemplo de algoritmo:</a:t>
            </a:r>
          </a:p>
          <a:p>
            <a:pPr marL="0" indent="0">
              <a:buNone/>
            </a:pPr>
            <a:r>
              <a:rPr lang="pt-BR" dirty="0"/>
              <a:t>1 – </a:t>
            </a:r>
            <a:r>
              <a:rPr lang="pt-BR" b="1" dirty="0"/>
              <a:t>SE</a:t>
            </a:r>
            <a:r>
              <a:rPr lang="pt-BR" dirty="0"/>
              <a:t> o aluno tiver média maior que 5.0</a:t>
            </a:r>
          </a:p>
          <a:p>
            <a:pPr marL="0" indent="0">
              <a:buNone/>
            </a:pPr>
            <a:r>
              <a:rPr lang="pt-BR" dirty="0"/>
              <a:t>2 – </a:t>
            </a:r>
            <a:r>
              <a:rPr lang="pt-BR" b="1" dirty="0"/>
              <a:t>ENTÃO</a:t>
            </a:r>
            <a:r>
              <a:rPr lang="pt-BR" dirty="0"/>
              <a:t> faça:</a:t>
            </a:r>
          </a:p>
          <a:p>
            <a:pPr marL="0" indent="0">
              <a:buNone/>
            </a:pPr>
            <a:r>
              <a:rPr lang="pt-BR" dirty="0"/>
              <a:t>	3 – SE sua nota for maior ou igual a 7</a:t>
            </a:r>
          </a:p>
          <a:p>
            <a:pPr marL="0" indent="0">
              <a:buNone/>
            </a:pPr>
            <a:r>
              <a:rPr lang="pt-BR" dirty="0"/>
              <a:t>	4 – ENTÃO o aluno está aprovado</a:t>
            </a:r>
          </a:p>
          <a:p>
            <a:pPr marL="0" indent="0">
              <a:buNone/>
            </a:pPr>
            <a:r>
              <a:rPr lang="pt-BR" dirty="0"/>
              <a:t>	5 – SENÃO o aluno deve fazer recuperação</a:t>
            </a:r>
          </a:p>
          <a:p>
            <a:pPr marL="0" indent="0">
              <a:buNone/>
            </a:pPr>
            <a:r>
              <a:rPr lang="pt-BR" dirty="0"/>
              <a:t>6 – </a:t>
            </a:r>
            <a:r>
              <a:rPr lang="pt-BR" b="1" dirty="0"/>
              <a:t>SENÃO</a:t>
            </a:r>
            <a:r>
              <a:rPr lang="pt-BR" dirty="0"/>
              <a:t> o aluno está reprovado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98BF48-01F6-6CB6-1561-699B3893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66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341" t="2536" r="1762" b="6008"/>
          <a:stretch/>
        </p:blipFill>
        <p:spPr>
          <a:xfrm>
            <a:off x="7294419" y="1008463"/>
            <a:ext cx="4734707" cy="40414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BAD846-E2A0-7B58-B60C-44A83E6A858B}"/>
              </a:ext>
            </a:extLst>
          </p:cNvPr>
          <p:cNvSpPr txBox="1"/>
          <p:nvPr/>
        </p:nvSpPr>
        <p:spPr>
          <a:xfrm>
            <a:off x="7681461" y="5060528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https://ftp.unicamp.br/pub/apoio/treinamentos/logica/logica.pdf</a:t>
            </a:r>
          </a:p>
        </p:txBody>
      </p:sp>
    </p:spTree>
    <p:extLst>
      <p:ext uri="{BB962C8B-B14F-4D97-AF65-F5344CB8AC3E}">
        <p14:creationId xmlns:p14="http://schemas.microsoft.com/office/powerpoint/2010/main" val="185478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905" y="259979"/>
            <a:ext cx="9254066" cy="596900"/>
          </a:xfrm>
        </p:spPr>
        <p:txBody>
          <a:bodyPr>
            <a:normAutofit fontScale="90000"/>
          </a:bodyPr>
          <a:lstStyle/>
          <a:p>
            <a:r>
              <a:rPr lang="pt-BR" dirty="0"/>
              <a:t>Tabela ASCII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91" y="856879"/>
            <a:ext cx="9105153" cy="558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C0B6DC-DF62-C2F8-3D69-B15CCD72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8521C7-A9AA-0310-3DCD-45735EB16EC2}"/>
              </a:ext>
            </a:extLst>
          </p:cNvPr>
          <p:cNvSpPr txBox="1"/>
          <p:nvPr/>
        </p:nvSpPr>
        <p:spPr>
          <a:xfrm>
            <a:off x="2370023" y="6444132"/>
            <a:ext cx="6709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https://pt.wikipedia.org/wiki/Ficheiro:ASCII-Table-wide.svg</a:t>
            </a:r>
          </a:p>
        </p:txBody>
      </p:sp>
    </p:spTree>
    <p:extLst>
      <p:ext uri="{BB962C8B-B14F-4D97-AF65-F5344CB8AC3E}">
        <p14:creationId xmlns:p14="http://schemas.microsoft.com/office/powerpoint/2010/main" val="113420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81BE09A-3501-0035-A4ED-A34BBD3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 Introdução a lógica de programação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D20286-53DD-42C2-E750-D50147B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37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69885-8220-7AFF-13AB-0CC25F26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E51BAC-9922-F6FA-81D5-D0C3EF3F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93520"/>
            <a:ext cx="10877551" cy="517397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a técnica de encadear pensamentos para atingir um determinado objetivo.</a:t>
            </a:r>
          </a:p>
          <a:p>
            <a:pPr marL="0" indent="0" algn="ctr">
              <a:buNone/>
            </a:pPr>
            <a:r>
              <a:rPr lang="pt-BR" sz="2000" dirty="0"/>
              <a:t>Como fazer isso? 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Algoritmo</a:t>
            </a:r>
          </a:p>
          <a:p>
            <a:pPr marL="0" indent="0" algn="ctr">
              <a:buNone/>
            </a:pPr>
            <a:r>
              <a:rPr lang="pt-BR" sz="2000" dirty="0"/>
              <a:t>“Sequência de ações que permite </a:t>
            </a:r>
          </a:p>
          <a:p>
            <a:pPr marL="0" indent="0" algn="ctr">
              <a:buNone/>
            </a:pPr>
            <a:r>
              <a:rPr lang="pt-BR" sz="2000" dirty="0"/>
              <a:t>solucionar um determinado problema”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F6F21A-81E7-BBB4-0D1A-9FB6C91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1EF7-2A75-44A0-8045-6A6595E5FF16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589883B1-1F6C-B1AC-E130-4F09A7D9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19" y="3640304"/>
            <a:ext cx="4602307" cy="30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8B1B73E-3479-C6AF-A2D1-BE6326D09C3C}"/>
              </a:ext>
            </a:extLst>
          </p:cNvPr>
          <p:cNvSpPr txBox="1"/>
          <p:nvPr/>
        </p:nvSpPr>
        <p:spPr>
          <a:xfrm>
            <a:off x="3038745" y="6611779"/>
            <a:ext cx="6476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https://sempreupdate.com.br/as-10-principais-linguagens-de-programacao-que-os-empregadores-mais-desejam/</a:t>
            </a:r>
          </a:p>
        </p:txBody>
      </p:sp>
    </p:spTree>
    <p:extLst>
      <p:ext uri="{BB962C8B-B14F-4D97-AF65-F5344CB8AC3E}">
        <p14:creationId xmlns:p14="http://schemas.microsoft.com/office/powerpoint/2010/main" val="383612398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25231</TotalTime>
  <Words>3693</Words>
  <Application>Microsoft Office PowerPoint</Application>
  <PresentationFormat>Widescreen</PresentationFormat>
  <Paragraphs>568</Paragraphs>
  <Slides>66</Slides>
  <Notes>25</Notes>
  <HiddenSlides>8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2" baseType="lpstr">
      <vt:lpstr>AR CENA</vt:lpstr>
      <vt:lpstr>Arial</vt:lpstr>
      <vt:lpstr>Calibri</vt:lpstr>
      <vt:lpstr>Wingdings</vt:lpstr>
      <vt:lpstr>Wingdings 3</vt:lpstr>
      <vt:lpstr>Personalizar design</vt:lpstr>
      <vt:lpstr>Apresentação do PowerPoint</vt:lpstr>
      <vt:lpstr>Engenharia de Software</vt:lpstr>
      <vt:lpstr>1. Sistemas de Numeração</vt:lpstr>
      <vt:lpstr>Representação Numérica</vt:lpstr>
      <vt:lpstr>Representação Numérica</vt:lpstr>
      <vt:lpstr>“American Standard Code for Information Interchange” - ASCII  "Código Padrão Americano para o Intercâmbio de Informação"</vt:lpstr>
      <vt:lpstr>Tabela ASCII</vt:lpstr>
      <vt:lpstr>2. Introdução a lógica de programação</vt:lpstr>
      <vt:lpstr>Lógica de programação</vt:lpstr>
      <vt:lpstr>Lógica de programação</vt:lpstr>
      <vt:lpstr>Lógica de programação</vt:lpstr>
      <vt:lpstr>Lógica de programação: fluxogramas</vt:lpstr>
      <vt:lpstr>Lógica de programação: fluxogramas</vt:lpstr>
      <vt:lpstr>Lógica de programação: fluxogramas</vt:lpstr>
      <vt:lpstr>Linguagem de programação</vt:lpstr>
      <vt:lpstr>Linguagens de Programação</vt:lpstr>
      <vt:lpstr>Linguagens de Programação</vt:lpstr>
      <vt:lpstr>Linguagem C</vt:lpstr>
      <vt:lpstr>Revisão de Linguagem C</vt:lpstr>
      <vt:lpstr>Funcionalidade de projeto</vt:lpstr>
      <vt:lpstr>Eficiência</vt:lpstr>
      <vt:lpstr>Portabilidade</vt:lpstr>
      <vt:lpstr>Flexibilidade</vt:lpstr>
      <vt:lpstr>Orientado ao Programador</vt:lpstr>
      <vt:lpstr>Orientado ao Programador</vt:lpstr>
      <vt:lpstr>Arquivos Objeto, Executáveis e Bibliotecas</vt:lpstr>
      <vt:lpstr>Arquivos Objeto, Executáveis e Bibliotecas</vt:lpstr>
      <vt:lpstr>3. Arduino</vt:lpstr>
      <vt:lpstr>Introdução: O ARDUINO</vt:lpstr>
      <vt:lpstr>Introdução: O ARDUINO</vt:lpstr>
      <vt:lpstr>Introdução: Projeto ARDUINO – arquitetura e história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Introdução: Modelos de placas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Ambiente de programação</vt:lpstr>
      <vt:lpstr>Apresentação do PowerPoint</vt:lpstr>
      <vt:lpstr>Led Flasher.</vt:lpstr>
      <vt:lpstr>Led Flasher.</vt:lpstr>
      <vt:lpstr>Led Flasher – Análise do Código.</vt:lpstr>
      <vt:lpstr>Apresentação do PowerPoint</vt:lpstr>
      <vt:lpstr>Apresentação do PowerPoint</vt:lpstr>
      <vt:lpstr>Apresentação do PowerPoint</vt:lpstr>
      <vt:lpstr>Revisão do Hardware</vt:lpstr>
      <vt:lpstr>Revisão do Hardware</vt:lpstr>
      <vt:lpstr>Revisão do Hardware</vt:lpstr>
      <vt:lpstr>Apresentação do PowerPoint</vt:lpstr>
      <vt:lpstr>Apresentação do PowerPoint</vt:lpstr>
      <vt:lpstr>Revisão do Hardware</vt:lpstr>
      <vt:lpstr>Referências:</vt:lpstr>
      <vt:lpstr>Copyright © 2023  Prof. Ayrton / Prof. Fabio / Prof. Lucas / Prof. Yan.</vt:lpstr>
      <vt:lpstr>Lógica de programação: variáveis e constantes</vt:lpstr>
      <vt:lpstr>Lógica de programação: variáveis e constantes</vt:lpstr>
      <vt:lpstr>Lógica de programação: operadores aritméticos</vt:lpstr>
      <vt:lpstr>Lógica de programação: operadores relacionais</vt:lpstr>
      <vt:lpstr>Lógica de programação: operadores relacionais</vt:lpstr>
      <vt:lpstr>Lógica de programação: estruturas de decisão</vt:lpstr>
      <vt:lpstr>Lógica de programação: estruturas de decisão</vt:lpstr>
      <vt:lpstr>Lógica de programação: estruturas de decisão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Allen Fernando Oberleitner Lima</dc:creator>
  <cp:lastModifiedBy>Airton</cp:lastModifiedBy>
  <cp:revision>95</cp:revision>
  <dcterms:created xsi:type="dcterms:W3CDTF">2022-12-26T16:03:04Z</dcterms:created>
  <dcterms:modified xsi:type="dcterms:W3CDTF">2023-03-06T13:22:56Z</dcterms:modified>
</cp:coreProperties>
</file>